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35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D4D4"/>
    <a:srgbClr val="3FA2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2C46B-450B-DF85-2D40-015D2C7EA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2301B4-0913-0A38-5159-9E1CA6A24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1406C-B9F9-CA62-0840-FAD34CBE9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20922-E033-0A8E-4437-4A32DD3A0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27230-120E-E1C8-BD16-0BCB3D09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297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CADCC-A91D-7FFE-2BD3-C7DBFAC88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CAC272-CC28-2944-C41F-EE12C8367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676A4-4A71-61B6-0C6A-1E89D2535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30280-BE5F-51D1-DF4C-C648FDF59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941BB-5150-12C0-9199-6D4E4D2AB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891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FD380C-11ED-88A0-BFC5-B41258B53C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F162DC-F9D9-9B65-438A-D33F67993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5189F-CF22-DD18-4A90-B9BFE028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8C3C9-8386-C4BE-BA27-7629F6E9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B817E-C860-4754-0E3F-3E0FD4000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842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59D58-134D-AF6C-D6D0-326623A69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FEB679-657C-31E9-0EBD-5F74D902B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0716C-ED73-AE4E-534E-FF88D8AAA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F5B8B-64D0-1019-5658-FB59BB332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2D5AE-D197-D83F-F5A8-3D12DD5D5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278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F55B0-D055-E03F-FD95-87FE0BD07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F9163A-C0D8-6C3D-9173-A77193A04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0B5CA-24F2-7BF1-D20E-D8C793C81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5FA32-BCAB-9FCD-87EF-FF9A54B77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1BF40-23A8-4C98-D0B0-355ED69AC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682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54AC9-8F1E-B12A-BEEE-7CAEEFA26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64707-6EA4-6225-FD67-08DFC8BF1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A7731-E6D7-611D-578D-11F6305E3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D1224-A88E-97A4-7A43-9DD3F929D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3771D-B031-F067-9DD7-C4013540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4E1BE-5B1C-4180-7581-7AEEF4A07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569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AD369-A64B-5049-714C-BE731F0C1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19316-21E4-44A1-D4A2-A02CE446B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1F674-0FEB-25CB-AED4-02050B7B5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419F7A-0CFD-A5E8-5093-2EB1351898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105473-BC4B-8D11-9522-50D79FB3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0293CF-E224-2D1D-DF86-07A19D4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ECA39D-0749-003D-CC82-1176DA8D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AEEB73-7BCB-E211-5C1E-1FD6DD63B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316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A7F7D-020E-0639-6583-A59100E0D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A8E319-6E27-CADB-B407-3BD914BA6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0A5F0A-78CF-AE84-435D-485DCC6AC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111B2-44AA-E6F5-6CF7-CD24AE197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1057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33D32B-3D6E-1444-538C-15E41B284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4B7D1E-FE03-3A93-C386-35F511DC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1A5EA-4B5A-271D-0141-834DBE65E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8013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429FF-E8E5-82DA-5A46-201C7752C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998EB-35AF-AFEA-E63C-4270EA03C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39CFFD-2AB5-3B68-9737-CAE41E34C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66859-07CA-8B89-1936-6CE8FACB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3D2FE6-43EB-DD35-EF80-69A019957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574F0-2F5E-6CB9-8586-5B7518CF5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306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A470-9682-E57C-0AE8-CA411A9C2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4F81BB-E5CF-2C19-B746-469D8BA00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CA5A7-730B-1344-0B16-AB618444F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5842A3-AEDA-A6A8-E5D4-AC7DC25B7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ADC61-EE3C-2D82-0599-BBAE11917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45E39D-AB1B-4023-C8A7-D486439EE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087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E3A80-B095-7862-E901-13F3444B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06290-38A2-5991-DC13-92408C77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77760-18AA-4C45-06D5-6D0CAA416F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112D3-2CC8-409C-AD92-87B4A061A98F}" type="datetimeFigureOut">
              <a:rPr lang="en-IN" smtClean="0"/>
              <a:t>27-01-2026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E0F5D-FEC4-EB59-64EE-CF6128A88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C4FB7-A79E-D5AD-DCE6-D700F545C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388D7-BFAA-44A9-ACE8-40678AD0E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634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A45F4D-B083-D99C-0AE8-E12C1398A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194DD3-09C1-B45D-3ACC-7F97DD1CE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D1C2E0-5744-69D2-4429-C1FB75170A0F}"/>
              </a:ext>
            </a:extLst>
          </p:cNvPr>
          <p:cNvSpPr txBox="1"/>
          <p:nvPr/>
        </p:nvSpPr>
        <p:spPr>
          <a:xfrm>
            <a:off x="2773908" y="1563346"/>
            <a:ext cx="60937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CLOUD COMPUTING </a:t>
            </a:r>
          </a:p>
          <a:p>
            <a:pPr algn="ctr">
              <a:defRPr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BCS601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DA3DF1EB-F558-5FEF-BADB-2091838EC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399" y="2631001"/>
            <a:ext cx="7315200" cy="1938992"/>
          </a:xfrm>
          <a:prstGeom prst="rect">
            <a:avLst/>
          </a:prstGeom>
          <a:solidFill>
            <a:srgbClr val="D4D4D4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2400" b="1" dirty="0"/>
          </a:p>
          <a:p>
            <a:pPr algn="ctr"/>
            <a:r>
              <a:rPr lang="en-US" sz="2400" b="1" dirty="0"/>
              <a:t>Module-2</a:t>
            </a:r>
          </a:p>
          <a:p>
            <a:pPr algn="ctr"/>
            <a:r>
              <a:rPr lang="en-US" sz="2400" b="1" dirty="0"/>
              <a:t>Virtual Machines and Virtualization of Clusters and Data Centers</a:t>
            </a:r>
          </a:p>
          <a:p>
            <a:pPr algn="ctr"/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24D09F-F947-DAB9-B938-A9A823CC68D5}"/>
              </a:ext>
            </a:extLst>
          </p:cNvPr>
          <p:cNvSpPr txBox="1"/>
          <p:nvPr/>
        </p:nvSpPr>
        <p:spPr>
          <a:xfrm>
            <a:off x="3376137" y="4806651"/>
            <a:ext cx="5439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Prepared By,</a:t>
            </a:r>
          </a:p>
          <a:p>
            <a:pPr algn="ctr"/>
            <a:r>
              <a:rPr lang="en-US" dirty="0"/>
              <a:t>Dr. Shilpa BL and Ms. Bhavya Dechamma K S</a:t>
            </a:r>
          </a:p>
          <a:p>
            <a:pPr algn="ctr"/>
            <a:r>
              <a:rPr lang="en-US" dirty="0"/>
              <a:t>Dept of CSE.</a:t>
            </a:r>
          </a:p>
        </p:txBody>
      </p:sp>
    </p:spTree>
    <p:extLst>
      <p:ext uri="{BB962C8B-B14F-4D97-AF65-F5344CB8AC3E}">
        <p14:creationId xmlns:p14="http://schemas.microsoft.com/office/powerpoint/2010/main" val="632447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AA438-ED09-62DC-F5E4-8FEE13206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64EA4F-A802-A33F-923A-F3AAD0F3C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0C5BF7-5351-0885-1A38-67F2A3EB7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71596C-235F-38AC-1B12-C532EE0CAD15}"/>
              </a:ext>
            </a:extLst>
          </p:cNvPr>
          <p:cNvSpPr txBox="1">
            <a:spLocks/>
          </p:cNvSpPr>
          <p:nvPr/>
        </p:nvSpPr>
        <p:spPr>
          <a:xfrm>
            <a:off x="951792" y="1512626"/>
            <a:ext cx="10034655" cy="480060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300" b="1" u="sng" dirty="0"/>
              <a:t>3. Operating System Level Virtualization  </a:t>
            </a:r>
          </a:p>
          <a:p>
            <a:pPr algn="just"/>
            <a:r>
              <a:rPr lang="en-US" sz="2300" dirty="0"/>
              <a:t>1. Concept:   - Uses an abstraction layer between the traditional OS and applications to create isolated containers that act like real servers.  </a:t>
            </a:r>
          </a:p>
          <a:p>
            <a:pPr algn="just"/>
            <a:r>
              <a:rPr lang="en-US" sz="2300" dirty="0"/>
              <a:t>2. Usage:  </a:t>
            </a:r>
          </a:p>
          <a:p>
            <a:pPr algn="just"/>
            <a:r>
              <a:rPr lang="en-US" sz="2300" dirty="0"/>
              <a:t>   - Commonly used in data centers for virtual hosting and efficiently allocating resources to multiple users.  </a:t>
            </a:r>
          </a:p>
          <a:p>
            <a:pPr algn="just"/>
            <a:r>
              <a:rPr lang="en-US" sz="2300" dirty="0"/>
              <a:t>3. Benefit:  </a:t>
            </a:r>
          </a:p>
          <a:p>
            <a:pPr algn="just"/>
            <a:r>
              <a:rPr lang="en-US" sz="2300" dirty="0"/>
              <a:t>   - Ideal for server consolidation, moving services from separate hosts into containers for better resource management.  </a:t>
            </a:r>
          </a:p>
          <a:p>
            <a:pPr algn="just"/>
            <a:endParaRPr lang="en-US" sz="2300" dirty="0"/>
          </a:p>
          <a:p>
            <a:pPr algn="just"/>
            <a:r>
              <a:rPr lang="en-US" sz="2300" b="1" u="sng" dirty="0"/>
              <a:t>4. Library Support Level Virtualization  </a:t>
            </a:r>
          </a:p>
          <a:p>
            <a:pPr algn="just"/>
            <a:r>
              <a:rPr lang="en-US" sz="2300" dirty="0"/>
              <a:t>1. Concept:  </a:t>
            </a:r>
          </a:p>
          <a:p>
            <a:pPr algn="just"/>
            <a:r>
              <a:rPr lang="en-US" sz="2300" dirty="0"/>
              <a:t>   - Instead of relying on system calls, this method virtualizes APIs provided by user-level libraries.  </a:t>
            </a:r>
          </a:p>
          <a:p>
            <a:pPr algn="just"/>
            <a:r>
              <a:rPr lang="en-US" sz="2300" dirty="0"/>
              <a:t>2. Examples:  </a:t>
            </a:r>
          </a:p>
          <a:p>
            <a:pPr algn="just"/>
            <a:r>
              <a:rPr lang="en-US" sz="2300" dirty="0"/>
              <a:t>   - WINE allows Windows applications to run on UNIX systems.  </a:t>
            </a:r>
          </a:p>
          <a:p>
            <a:pPr algn="just"/>
            <a:r>
              <a:rPr lang="en-US" sz="2300" dirty="0"/>
              <a:t>   - </a:t>
            </a:r>
            <a:r>
              <a:rPr lang="en-US" sz="2300" dirty="0" err="1"/>
              <a:t>vCUDA</a:t>
            </a:r>
            <a:r>
              <a:rPr lang="en-US" sz="2300" dirty="0"/>
              <a:t> enables VMs to access GPU acceleration for improved performance.  </a:t>
            </a:r>
          </a:p>
          <a:p>
            <a:pPr algn="just"/>
            <a:r>
              <a:rPr lang="en-US" sz="2300" dirty="0"/>
              <a:t>3. Benefit:  </a:t>
            </a:r>
          </a:p>
          <a:p>
            <a:pPr algn="just"/>
            <a:r>
              <a:rPr lang="en-US" sz="2300" dirty="0"/>
              <a:t>   - Offers a flexible way to run software designed for one OS on a completely different system. 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254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08B5C-6796-EAC5-3A18-24736CCC7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9B9DBB0-3CBF-B3ED-375E-8A7643936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5063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4A5AB8-358A-DFD8-50C1-A4A7FC8BF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0D35F8C-57AA-45A6-079A-F1B7B673C4F3}"/>
              </a:ext>
            </a:extLst>
          </p:cNvPr>
          <p:cNvSpPr txBox="1">
            <a:spLocks/>
          </p:cNvSpPr>
          <p:nvPr/>
        </p:nvSpPr>
        <p:spPr>
          <a:xfrm>
            <a:off x="774372" y="1269132"/>
            <a:ext cx="10321258" cy="50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dirty="0"/>
          </a:p>
          <a:p>
            <a:pPr algn="just"/>
            <a:r>
              <a:rPr lang="en-US" sz="2475" b="1" u="sng" dirty="0"/>
              <a:t>5. User-Application Level Virtualization  </a:t>
            </a:r>
          </a:p>
          <a:p>
            <a:pPr algn="just"/>
            <a:r>
              <a:rPr lang="en-US" dirty="0"/>
              <a:t>1. Concept:  </a:t>
            </a:r>
          </a:p>
          <a:p>
            <a:pPr algn="just"/>
            <a:r>
              <a:rPr lang="en-US" dirty="0"/>
              <a:t>   - This method virtualizes applications by isolating them from the host OS, also known as process-level virtualization.  </a:t>
            </a:r>
          </a:p>
          <a:p>
            <a:pPr algn="just"/>
            <a:r>
              <a:rPr lang="en-US" dirty="0"/>
              <a:t>2. Examples:  </a:t>
            </a:r>
          </a:p>
          <a:p>
            <a:pPr algn="just"/>
            <a:r>
              <a:rPr lang="en-US" dirty="0"/>
              <a:t>   - Microsoft .NET CLR and Java Virtual Machine (JVM) allow apps to run on any system that supports their runtime environments.  </a:t>
            </a:r>
          </a:p>
          <a:p>
            <a:pPr algn="just"/>
            <a:r>
              <a:rPr lang="en-US" dirty="0"/>
              <a:t>   - Tools like LANDesk create self-contained application packages that run without traditional installation.  </a:t>
            </a:r>
          </a:p>
          <a:p>
            <a:pPr algn="just"/>
            <a:r>
              <a:rPr lang="en-US" dirty="0"/>
              <a:t>3. Benefit:  </a:t>
            </a:r>
          </a:p>
          <a:p>
            <a:pPr algn="just"/>
            <a:r>
              <a:rPr lang="en-US" dirty="0"/>
              <a:t>   - Improves portability and makes software easier to distribute and remove.  </a:t>
            </a:r>
          </a:p>
          <a:p>
            <a:pPr algn="just"/>
            <a:r>
              <a:rPr lang="en-US" sz="2475" b="1" u="sng" dirty="0"/>
              <a:t> 6. Relative Merits of Different Virtualization Methods  </a:t>
            </a:r>
          </a:p>
          <a:p>
            <a:pPr algn="just"/>
            <a:r>
              <a:rPr lang="en-US" dirty="0"/>
              <a:t>1. Performance:  </a:t>
            </a:r>
          </a:p>
          <a:p>
            <a:pPr algn="just"/>
            <a:r>
              <a:rPr lang="en-US" dirty="0"/>
              <a:t>   - Hardware and OS-level virtualization provide the best performance, while ISA and application-level methods are slower.  </a:t>
            </a:r>
          </a:p>
          <a:p>
            <a:pPr algn="just"/>
            <a:r>
              <a:rPr lang="en-US" dirty="0"/>
              <a:t>2. Complexity:  </a:t>
            </a:r>
          </a:p>
          <a:p>
            <a:pPr algn="just"/>
            <a:r>
              <a:rPr lang="en-US" dirty="0"/>
              <a:t>   - Hardware and application-level virtualization are most complex to implement, while OS and library-level methods are simpler.  </a:t>
            </a:r>
          </a:p>
          <a:p>
            <a:pPr algn="just"/>
            <a:r>
              <a:rPr lang="en-US" dirty="0"/>
              <a:t>3. Flexibility &amp; Isolation:  </a:t>
            </a:r>
          </a:p>
          <a:p>
            <a:pPr algn="just"/>
            <a:r>
              <a:rPr lang="en-US" dirty="0"/>
              <a:t>   - ISA-level virtualization offers the highest flexibility, and OS-level methods provide the best resource isolation for secure environments. 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617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E105D-D413-D9F3-AD20-58E60AC07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B75F13B-880B-63CF-3019-C88D7CEDB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60B698-A48B-561F-7C8C-68983FB4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83E5F2-333F-DC7D-4FE5-7DF05965C6CB}"/>
              </a:ext>
            </a:extLst>
          </p:cNvPr>
          <p:cNvSpPr txBox="1">
            <a:spLocks/>
          </p:cNvSpPr>
          <p:nvPr/>
        </p:nvSpPr>
        <p:spPr>
          <a:xfrm>
            <a:off x="2032976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>
                <a:solidFill>
                  <a:srgbClr val="808080"/>
                </a:solidFill>
                <a:latin typeface="+mn-lt"/>
              </a:rPr>
              <a:t>3.1.2 </a:t>
            </a:r>
            <a:r>
              <a:rPr lang="en-US" sz="2700">
                <a:solidFill>
                  <a:srgbClr val="000000"/>
                </a:solidFill>
                <a:latin typeface="+mn-lt"/>
              </a:rPr>
              <a:t>VMM Design Requirements and Providers</a:t>
            </a:r>
            <a:endParaRPr lang="en-IN" sz="27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4E67E-25AF-F812-29B6-6EA08CD30C9F}"/>
              </a:ext>
            </a:extLst>
          </p:cNvPr>
          <p:cNvSpPr txBox="1">
            <a:spLocks/>
          </p:cNvSpPr>
          <p:nvPr/>
        </p:nvSpPr>
        <p:spPr>
          <a:xfrm>
            <a:off x="1292985" y="2146704"/>
            <a:ext cx="9488745" cy="375090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1. Virtual Machine Monitor (VMM): A VMM is a layer of software that sits between the real hardware and the operating system to manage hardware resources.</a:t>
            </a:r>
          </a:p>
          <a:p>
            <a:pPr algn="just"/>
            <a:endParaRPr lang="en-US"/>
          </a:p>
          <a:p>
            <a:pPr algn="just"/>
            <a:r>
              <a:rPr lang="en-US"/>
              <a:t>2. VMM's Role: It behaves like a traditional OS by controlling hardware access for programs running on the system.</a:t>
            </a:r>
          </a:p>
          <a:p>
            <a:pPr algn="just"/>
            <a:endParaRPr lang="en-US"/>
          </a:p>
          <a:p>
            <a:pPr algn="just"/>
            <a:r>
              <a:rPr lang="en-US"/>
              <a:t>3. Virtualization of Hardware: A VMM can create multiple virtual versions of hardware (like CPUs) to run several operating systems on the same machine.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091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071E2-1E89-92BF-F1EA-5638A83139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CFA1786-AD75-A234-0E53-3DC66202D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BBA080-8FEA-B847-95E7-E828967A4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7DAA4C-7E87-4154-027B-2F27EA834AC6}"/>
              </a:ext>
            </a:extLst>
          </p:cNvPr>
          <p:cNvSpPr txBox="1">
            <a:spLocks/>
          </p:cNvSpPr>
          <p:nvPr/>
        </p:nvSpPr>
        <p:spPr>
          <a:xfrm>
            <a:off x="2278636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>
                <a:solidFill>
                  <a:srgbClr val="808080"/>
                </a:solidFill>
                <a:latin typeface="+mn-lt"/>
              </a:rPr>
              <a:t>3.1.2 </a:t>
            </a:r>
            <a:r>
              <a:rPr lang="en-US" sz="2700">
                <a:solidFill>
                  <a:srgbClr val="000000"/>
                </a:solidFill>
                <a:latin typeface="+mn-lt"/>
              </a:rPr>
              <a:t>VMM Design Requirements and Providers</a:t>
            </a:r>
            <a:endParaRPr lang="en-IN" sz="27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49430-8FE5-0BCA-4A1F-9FB6D48ED951}"/>
              </a:ext>
            </a:extLst>
          </p:cNvPr>
          <p:cNvSpPr txBox="1">
            <a:spLocks/>
          </p:cNvSpPr>
          <p:nvPr/>
        </p:nvSpPr>
        <p:spPr>
          <a:xfrm>
            <a:off x="883553" y="2086080"/>
            <a:ext cx="10375850" cy="3750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4. Three Key Requirements for a VMM:  </a:t>
            </a:r>
          </a:p>
          <a:p>
            <a:pPr algn="just"/>
            <a:r>
              <a:rPr lang="en-US"/>
              <a:t>   - It must provide an environment identical to the original machine.  </a:t>
            </a:r>
          </a:p>
          <a:p>
            <a:pPr algn="just"/>
            <a:r>
              <a:rPr lang="en-US"/>
              <a:t>   - Programs should experience minimal performance loss.  </a:t>
            </a:r>
          </a:p>
          <a:p>
            <a:pPr algn="just"/>
            <a:r>
              <a:rPr lang="en-US"/>
              <a:t>   - The VMM must have full control over system resources.</a:t>
            </a:r>
          </a:p>
          <a:p>
            <a:pPr algn="just"/>
            <a:endParaRPr lang="en-US"/>
          </a:p>
          <a:p>
            <a:pPr algn="just"/>
            <a:r>
              <a:rPr lang="en-US"/>
              <a:t>5. Exceptions to Identical Environment: Some differences are allowed due to limited resources when multiple VMs are active and timing issues caused by software layers.</a:t>
            </a:r>
          </a:p>
          <a:p>
            <a:pPr algn="just"/>
            <a:endParaRPr lang="en-US"/>
          </a:p>
          <a:p>
            <a:pPr algn="just"/>
            <a:r>
              <a:rPr lang="en-US"/>
              <a:t>6. Performance Considerations: While some resource limits are expected, a VMM must still perform efficiently to be practical.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87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8C00D5-DD10-D100-3398-F04A8E50C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2F470E7-2D73-1E47-3EB6-99B4476B6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E0F2D4-2A69-B9F2-6AD6-169BEE657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79C1F-9A5A-ACFA-AD39-CA2B66115D87}"/>
              </a:ext>
            </a:extLst>
          </p:cNvPr>
          <p:cNvSpPr txBox="1">
            <a:spLocks/>
          </p:cNvSpPr>
          <p:nvPr/>
        </p:nvSpPr>
        <p:spPr>
          <a:xfrm>
            <a:off x="2278636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+mn-lt"/>
              </a:rPr>
              <a:t>3.1.2 </a:t>
            </a:r>
            <a:r>
              <a:rPr lang="en-US" sz="3300">
                <a:solidFill>
                  <a:srgbClr val="000000"/>
                </a:solidFill>
                <a:latin typeface="+mn-lt"/>
              </a:rPr>
              <a:t>VMM Design Requirements and Providers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84A8B-C43A-1FB0-00D2-88C48FAEDB1F}"/>
              </a:ext>
            </a:extLst>
          </p:cNvPr>
          <p:cNvSpPr txBox="1">
            <a:spLocks/>
          </p:cNvSpPr>
          <p:nvPr/>
        </p:nvSpPr>
        <p:spPr>
          <a:xfrm>
            <a:off x="1047325" y="2248138"/>
            <a:ext cx="9420507" cy="3548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7. Emulators vs. VMM Efficiency: Emulators and simulators provide flexible solutions but are slower; a VMM should execute most virtual processor instructions directly without intervention.</a:t>
            </a:r>
          </a:p>
          <a:p>
            <a:pPr algn="just"/>
            <a:endParaRPr lang="en-US"/>
          </a:p>
          <a:p>
            <a:pPr algn="just"/>
            <a:r>
              <a:rPr lang="en-US"/>
              <a:t>8. Resource Control: A VMM must:  </a:t>
            </a:r>
          </a:p>
          <a:p>
            <a:pPr algn="just"/>
            <a:r>
              <a:rPr lang="en-US"/>
              <a:t>   - Allocate hardware resources for programs.  </a:t>
            </a:r>
          </a:p>
          <a:p>
            <a:pPr algn="just"/>
            <a:r>
              <a:rPr lang="en-US"/>
              <a:t>   - Block programs from accessing resources they weren’t assigned.  </a:t>
            </a:r>
          </a:p>
          <a:p>
            <a:pPr algn="just"/>
            <a:r>
              <a:rPr lang="en-US"/>
              <a:t>   - Regain control of resources if needed.</a:t>
            </a:r>
          </a:p>
          <a:p>
            <a:pPr algn="just"/>
            <a:endParaRPr lang="en-US"/>
          </a:p>
          <a:p>
            <a:pPr algn="just"/>
            <a:r>
              <a:rPr lang="en-US"/>
              <a:t>9. Processor Dependency: Not all processors are designed to support VMM requirements easily.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04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F8A33-49B4-C73D-34A0-B026086904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1789B3-570F-7AB8-CF94-0D5C79461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153782-44AC-6B56-2217-73D2E48DA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8068B4-0919-0331-AA60-E7C29C80855A}"/>
              </a:ext>
            </a:extLst>
          </p:cNvPr>
          <p:cNvSpPr txBox="1">
            <a:spLocks/>
          </p:cNvSpPr>
          <p:nvPr/>
        </p:nvSpPr>
        <p:spPr>
          <a:xfrm>
            <a:off x="1991224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+mn-lt"/>
              </a:rPr>
              <a:t>3.1.2 </a:t>
            </a:r>
            <a:r>
              <a:rPr lang="en-US" sz="3300">
                <a:solidFill>
                  <a:srgbClr val="000000"/>
                </a:solidFill>
                <a:latin typeface="+mn-lt"/>
              </a:rPr>
              <a:t>VMM Design Requirements and Providers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D8FDCD-DEB3-ACDB-E70C-4F7A62F15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4974" y="1904654"/>
            <a:ext cx="8839200" cy="4235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93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DE1BC-4A0A-9C65-D57C-57B930D8F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1638AC2-E6C6-CFB3-CE74-F8346AD3F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2FAB6F-4D72-B401-9830-7CC88D3E3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D7C9BB-15A7-71FC-500A-C03F47839561}"/>
              </a:ext>
            </a:extLst>
          </p:cNvPr>
          <p:cNvSpPr txBox="1">
            <a:spLocks/>
          </p:cNvSpPr>
          <p:nvPr/>
        </p:nvSpPr>
        <p:spPr>
          <a:xfrm>
            <a:off x="2152649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+mn-lt"/>
              </a:rPr>
              <a:t>3.1.2 </a:t>
            </a:r>
            <a:r>
              <a:rPr lang="en-US" sz="3300">
                <a:solidFill>
                  <a:srgbClr val="000000"/>
                </a:solidFill>
                <a:latin typeface="+mn-lt"/>
              </a:rPr>
              <a:t>VMM Design Requirements and Providers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015BD-EB46-752F-2ECB-F92752C39B83}"/>
              </a:ext>
            </a:extLst>
          </p:cNvPr>
          <p:cNvSpPr txBox="1">
            <a:spLocks/>
          </p:cNvSpPr>
          <p:nvPr/>
        </p:nvSpPr>
        <p:spPr>
          <a:xfrm>
            <a:off x="1361224" y="2228458"/>
            <a:ext cx="9516041" cy="35480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10. Challenges with x86 Processors: Some x86 processors struggle with virtualization due to limitations in trapping privileged instructions.</a:t>
            </a:r>
          </a:p>
          <a:p>
            <a:pPr algn="just"/>
            <a:endParaRPr lang="en-US"/>
          </a:p>
          <a:p>
            <a:pPr algn="just"/>
            <a:r>
              <a:rPr lang="en-US"/>
              <a:t>11. Hardware-Assisted Virtualization: Processors not designed for virtualization may require hardware modifications to meet VMM requirements.</a:t>
            </a:r>
          </a:p>
          <a:p>
            <a:pPr algn="just"/>
            <a:endParaRPr lang="en-US"/>
          </a:p>
          <a:p>
            <a:pPr algn="just"/>
            <a:r>
              <a:rPr lang="en-US"/>
              <a:t>12. VMM Efficiency is Critical: Users prefer a VMM only if it performs efficiently compared to a physical machine.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186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D1C10-5F5F-FBF6-EF84-BC68D938A7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CE12C8B-96AC-AF74-BF27-DF92A01E6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331B16-CFA1-CD49-7FEA-629314A08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5E517B-C991-AC3C-CA76-4C7B91FC17F3}"/>
              </a:ext>
            </a:extLst>
          </p:cNvPr>
          <p:cNvSpPr txBox="1">
            <a:spLocks/>
          </p:cNvSpPr>
          <p:nvPr/>
        </p:nvSpPr>
        <p:spPr>
          <a:xfrm>
            <a:off x="2034369" y="1558862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808080"/>
                </a:solidFill>
                <a:latin typeface="AdvOTb03e4648.B"/>
              </a:rPr>
              <a:t>3.1.3 </a:t>
            </a:r>
            <a:r>
              <a:rPr lang="en-US" sz="3000" dirty="0">
                <a:solidFill>
                  <a:srgbClr val="000000"/>
                </a:solidFill>
                <a:latin typeface="AdvOTb03e4648.B"/>
              </a:rPr>
              <a:t>Virtualization Support at the OS Level</a:t>
            </a:r>
            <a:endParaRPr lang="en-IN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38915-B20F-18A5-A8C1-24236A5F1D98}"/>
              </a:ext>
            </a:extLst>
          </p:cNvPr>
          <p:cNvSpPr txBox="1">
            <a:spLocks/>
          </p:cNvSpPr>
          <p:nvPr/>
        </p:nvSpPr>
        <p:spPr>
          <a:xfrm>
            <a:off x="774371" y="2316901"/>
            <a:ext cx="10976351" cy="4535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1. </a:t>
            </a:r>
            <a:r>
              <a:rPr lang="en-US">
                <a:solidFill>
                  <a:srgbClr val="FF0000"/>
                </a:solidFill>
              </a:rPr>
              <a:t>Cloud Computing Impact: </a:t>
            </a:r>
            <a:r>
              <a:rPr lang="en-US"/>
              <a:t>Cloud computing is growing with VM technology, reducing costs by outsourcing hardware and staff to third parties.  </a:t>
            </a:r>
          </a:p>
          <a:p>
            <a:pPr algn="just"/>
            <a:r>
              <a:rPr lang="en-US"/>
              <a:t>2. </a:t>
            </a:r>
            <a:r>
              <a:rPr lang="en-US">
                <a:solidFill>
                  <a:srgbClr val="FF0000"/>
                </a:solidFill>
              </a:rPr>
              <a:t>Challenges in Cloud Computing: </a:t>
            </a:r>
            <a:r>
              <a:rPr lang="en-US"/>
              <a:t>Two major challenges include varying hardware requirements for tasks and the slow setup process for new VMs.  </a:t>
            </a:r>
          </a:p>
          <a:p>
            <a:pPr algn="just"/>
            <a:r>
              <a:rPr lang="en-US"/>
              <a:t>3. </a:t>
            </a:r>
            <a:r>
              <a:rPr lang="en-US">
                <a:solidFill>
                  <a:srgbClr val="FF0000"/>
                </a:solidFill>
              </a:rPr>
              <a:t>VM Initialization Issues: </a:t>
            </a:r>
            <a:r>
              <a:rPr lang="en-US"/>
              <a:t>Creating new VMs is slow since they often start from scratch or replicate templates without knowing the application state.  </a:t>
            </a:r>
          </a:p>
          <a:p>
            <a:pPr algn="just"/>
            <a:r>
              <a:rPr lang="en-US"/>
              <a:t>4. </a:t>
            </a:r>
            <a:r>
              <a:rPr lang="en-US">
                <a:solidFill>
                  <a:srgbClr val="FF0000"/>
                </a:solidFill>
              </a:rPr>
              <a:t>Need for Improvement: </a:t>
            </a:r>
            <a:r>
              <a:rPr lang="en-US"/>
              <a:t>Better solutions are required to overcome these challenges for efficient cloud computing.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602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1B18E-05E5-0D7C-AC97-4977EF3A2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1C836A-137C-3076-6F3D-1A99FD7F0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26B0F5-21F0-45BF-FBDD-7AD5774DD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CC25C4-24D7-AC18-8F38-8FC9ACD319D0}"/>
              </a:ext>
            </a:extLst>
          </p:cNvPr>
          <p:cNvSpPr txBox="1">
            <a:spLocks/>
          </p:cNvSpPr>
          <p:nvPr/>
        </p:nvSpPr>
        <p:spPr>
          <a:xfrm>
            <a:off x="2261900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rgbClr val="808080"/>
                </a:solidFill>
                <a:latin typeface="AdvOTb03e4648.B"/>
              </a:rPr>
              <a:t>3.1.3 </a:t>
            </a:r>
            <a:r>
              <a:rPr lang="en-US" sz="3000">
                <a:solidFill>
                  <a:srgbClr val="000000"/>
                </a:solidFill>
                <a:latin typeface="AdvOTb03e4648.B"/>
              </a:rPr>
              <a:t>Virtualization Support at the OS Level</a:t>
            </a:r>
            <a:endParaRPr lang="en-IN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96A7C-995C-B008-AFBC-85E5603F1678}"/>
              </a:ext>
            </a:extLst>
          </p:cNvPr>
          <p:cNvSpPr txBox="1">
            <a:spLocks/>
          </p:cNvSpPr>
          <p:nvPr/>
        </p:nvSpPr>
        <p:spPr>
          <a:xfrm>
            <a:off x="979088" y="2043376"/>
            <a:ext cx="9666165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>
                <a:solidFill>
                  <a:srgbClr val="0070C0"/>
                </a:solidFill>
              </a:rPr>
              <a:t>3.1.3.1 Why OS-Level Virtualization?  </a:t>
            </a:r>
          </a:p>
          <a:p>
            <a:pPr algn="just"/>
            <a:r>
              <a:rPr lang="en-US"/>
              <a:t>1. </a:t>
            </a:r>
            <a:r>
              <a:rPr lang="en-US">
                <a:solidFill>
                  <a:srgbClr val="FF0000"/>
                </a:solidFill>
              </a:rPr>
              <a:t>Slow Hardware VM Initialization: </a:t>
            </a:r>
            <a:r>
              <a:rPr lang="en-US"/>
              <a:t>Creating hardware-level VMs is time-consuming and may require thousands to be launched at once in cloud environments.  </a:t>
            </a:r>
          </a:p>
          <a:p>
            <a:pPr algn="just"/>
            <a:r>
              <a:rPr lang="en-US"/>
              <a:t>2. </a:t>
            </a:r>
            <a:r>
              <a:rPr lang="en-US">
                <a:solidFill>
                  <a:srgbClr val="FF0000"/>
                </a:solidFill>
              </a:rPr>
              <a:t>Storage Problem: </a:t>
            </a:r>
            <a:r>
              <a:rPr lang="en-US"/>
              <a:t>VM images take up a lot of space, often containing repeated content.  </a:t>
            </a:r>
          </a:p>
          <a:p>
            <a:pPr algn="just"/>
            <a:r>
              <a:rPr lang="en-US"/>
              <a:t>3.</a:t>
            </a:r>
            <a:r>
              <a:rPr lang="en-US">
                <a:solidFill>
                  <a:srgbClr val="FF0000"/>
                </a:solidFill>
              </a:rPr>
              <a:t>OS-Level Virtualization Solution: </a:t>
            </a:r>
            <a:r>
              <a:rPr lang="en-US"/>
              <a:t>It introduces a virtualization layer inside the OS, reducing resource overhead and improving performance.  </a:t>
            </a:r>
          </a:p>
          <a:p>
            <a:pPr algn="just"/>
            <a:r>
              <a:rPr lang="en-US"/>
              <a:t>4.</a:t>
            </a:r>
            <a:r>
              <a:rPr lang="en-US">
                <a:solidFill>
                  <a:srgbClr val="FF0000"/>
                </a:solidFill>
              </a:rPr>
              <a:t>Virtual Execution Environments (VE): </a:t>
            </a:r>
            <a:r>
              <a:rPr lang="en-US"/>
              <a:t>OS-level VMs (also called VEs, VPS, or containers) run isolated but share the same OS kernel.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296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8F530-B0B7-2F21-4C88-1E40EBB95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D655AD9-62AE-CA70-A3C6-94CC581A8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3926A3-010C-0883-8538-E8D24AE92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0D59D3D-9348-B712-F6EE-0F11810C7049}"/>
              </a:ext>
            </a:extLst>
          </p:cNvPr>
          <p:cNvSpPr txBox="1">
            <a:spLocks/>
          </p:cNvSpPr>
          <p:nvPr/>
        </p:nvSpPr>
        <p:spPr>
          <a:xfrm>
            <a:off x="1033678" y="1833195"/>
            <a:ext cx="10007361" cy="4306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70C0"/>
                </a:solidFill>
              </a:rPr>
              <a:t>3.1.3.2 Advantages of OS Extensions  </a:t>
            </a:r>
          </a:p>
          <a:p>
            <a:pPr algn="just"/>
            <a:r>
              <a:rPr lang="en-US" dirty="0"/>
              <a:t>1. </a:t>
            </a:r>
            <a:r>
              <a:rPr lang="en-US" dirty="0">
                <a:solidFill>
                  <a:srgbClr val="FF0000"/>
                </a:solidFill>
              </a:rPr>
              <a:t>Faster Performance: </a:t>
            </a:r>
            <a:r>
              <a:rPr lang="en-US" dirty="0"/>
              <a:t>OS-level VMs start and stop quickly with minimal resource usage.  </a:t>
            </a:r>
          </a:p>
          <a:p>
            <a:pPr algn="just"/>
            <a:r>
              <a:rPr lang="en-US" dirty="0"/>
              <a:t>2. </a:t>
            </a:r>
            <a:r>
              <a:rPr lang="en-US" dirty="0">
                <a:solidFill>
                  <a:srgbClr val="FF0000"/>
                </a:solidFill>
              </a:rPr>
              <a:t>Improved Scalability: </a:t>
            </a:r>
            <a:r>
              <a:rPr lang="en-US" dirty="0"/>
              <a:t>These VMs can efficiently handle changing workloads with lower overhead.  </a:t>
            </a:r>
          </a:p>
          <a:p>
            <a:pPr algn="just"/>
            <a:r>
              <a:rPr lang="en-US" dirty="0"/>
              <a:t>3. </a:t>
            </a:r>
            <a:r>
              <a:rPr lang="en-US" dirty="0">
                <a:solidFill>
                  <a:srgbClr val="FF0000"/>
                </a:solidFill>
              </a:rPr>
              <a:t>Synchronized State Changes: </a:t>
            </a:r>
            <a:r>
              <a:rPr lang="en-US" dirty="0"/>
              <a:t>VMs and their host environments can easily sync state changes.  </a:t>
            </a:r>
          </a:p>
          <a:p>
            <a:pPr algn="just"/>
            <a:r>
              <a:rPr lang="en-US" dirty="0"/>
              <a:t>4. </a:t>
            </a:r>
            <a:r>
              <a:rPr lang="en-US" dirty="0">
                <a:solidFill>
                  <a:srgbClr val="FF0000"/>
                </a:solidFill>
              </a:rPr>
              <a:t>Resource Sharing: </a:t>
            </a:r>
            <a:r>
              <a:rPr lang="en-US" dirty="0"/>
              <a:t>VMs access host resources without modifying them, improving efficiency.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59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7DB22-5947-616D-D9A8-020E57068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CDE2DE-5196-EBEC-B8FC-3671AAB7A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EA0B98-4258-807E-63CB-85ED1D9DD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47EF67-3D9E-BD5E-6ECB-AA5D02053EE0}"/>
              </a:ext>
            </a:extLst>
          </p:cNvPr>
          <p:cNvSpPr txBox="1">
            <a:spLocks/>
          </p:cNvSpPr>
          <p:nvPr/>
        </p:nvSpPr>
        <p:spPr>
          <a:xfrm>
            <a:off x="1671850" y="1528549"/>
            <a:ext cx="8229600" cy="5334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2800" b="1" dirty="0"/>
            </a:br>
            <a:r>
              <a:rPr lang="en-US" sz="2800" b="1" dirty="0"/>
              <a:t>Module 2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D86B92-0DF0-A773-0626-DCADA4D3E2F6}"/>
              </a:ext>
            </a:extLst>
          </p:cNvPr>
          <p:cNvSpPr txBox="1">
            <a:spLocks/>
          </p:cNvSpPr>
          <p:nvPr/>
        </p:nvSpPr>
        <p:spPr>
          <a:xfrm>
            <a:off x="1981199" y="2613547"/>
            <a:ext cx="8229600" cy="18288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/>
              <a:t>Implementation, Levels of Virtualization, Virtualization Structure/Tools and Mechanisms, Virtualization of CPU/Memory and I/O devices, Virtual Clusters and Resource Management, Virtualization for Data Center Automation.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24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FE6E6-9BDC-ABEF-E346-053F8AD44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471B2B-6F7C-2C78-17EC-6E5ABF9A8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91AB43-AC17-3CB5-4174-CFD7E5818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082339B-ADA1-7746-5CAA-6E5E000E2944}"/>
              </a:ext>
            </a:extLst>
          </p:cNvPr>
          <p:cNvSpPr txBox="1">
            <a:spLocks/>
          </p:cNvSpPr>
          <p:nvPr/>
        </p:nvSpPr>
        <p:spPr>
          <a:xfrm>
            <a:off x="1082316" y="1756995"/>
            <a:ext cx="10026961" cy="4382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>
                <a:solidFill>
                  <a:srgbClr val="0070C0"/>
                </a:solidFill>
              </a:rPr>
              <a:t>3.1.3.3 Disadvantages of OS Extensions  </a:t>
            </a:r>
          </a:p>
          <a:p>
            <a:pPr algn="just"/>
            <a:r>
              <a:rPr lang="en-US"/>
              <a:t>1. </a:t>
            </a:r>
            <a:r>
              <a:rPr lang="en-US">
                <a:solidFill>
                  <a:srgbClr val="FF0000"/>
                </a:solidFill>
              </a:rPr>
              <a:t>OS Compatibility Limitation: </a:t>
            </a:r>
            <a:r>
              <a:rPr lang="en-US"/>
              <a:t>All VMs on a single container must use the same OS family.  </a:t>
            </a:r>
          </a:p>
          <a:p>
            <a:pPr algn="just"/>
            <a:r>
              <a:rPr lang="en-US"/>
              <a:t>2. </a:t>
            </a:r>
            <a:r>
              <a:rPr lang="en-US">
                <a:solidFill>
                  <a:srgbClr val="FF0000"/>
                </a:solidFill>
              </a:rPr>
              <a:t>Cross-Platform Limitation: </a:t>
            </a:r>
            <a:r>
              <a:rPr lang="en-US"/>
              <a:t>For example, a Windows VM cannot run on a Linux-based container.  </a:t>
            </a:r>
          </a:p>
          <a:p>
            <a:pPr algn="just"/>
            <a:r>
              <a:rPr lang="en-US"/>
              <a:t>3. </a:t>
            </a:r>
            <a:r>
              <a:rPr lang="en-US">
                <a:solidFill>
                  <a:srgbClr val="FF0000"/>
                </a:solidFill>
              </a:rPr>
              <a:t>Resource Management: </a:t>
            </a:r>
            <a:r>
              <a:rPr lang="en-US"/>
              <a:t>Creating separate copies of common resources for each VM leads to inefficiency.  </a:t>
            </a:r>
          </a:p>
          <a:p>
            <a:pPr algn="just"/>
            <a:r>
              <a:rPr lang="en-US"/>
              <a:t>4. </a:t>
            </a:r>
            <a:r>
              <a:rPr lang="en-US">
                <a:solidFill>
                  <a:srgbClr val="FF0000"/>
                </a:solidFill>
              </a:rPr>
              <a:t>Second Choice in Virtualization: </a:t>
            </a:r>
            <a:r>
              <a:rPr lang="en-US"/>
              <a:t>Due to its limitations, OS-level virtualization is often chosen only when hardware-assisted virtualization isn’t preferred.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5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AE6DB-C5B4-7C37-3EAE-A9D71915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0F3806-E3FA-50F7-A57D-8C4B6691C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3A99F9-E2F9-E226-F4CD-4725C7B07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4E63560-73BE-069D-0BEB-5F721E38F998}"/>
              </a:ext>
            </a:extLst>
          </p:cNvPr>
          <p:cNvSpPr txBox="1">
            <a:spLocks/>
          </p:cNvSpPr>
          <p:nvPr/>
        </p:nvSpPr>
        <p:spPr>
          <a:xfrm>
            <a:off x="1142861" y="1756995"/>
            <a:ext cx="9884530" cy="4382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>
                <a:solidFill>
                  <a:srgbClr val="0070C0"/>
                </a:solidFill>
              </a:rPr>
              <a:t>3.1.3.4 Virtualization on Linux or Windows Platforms  </a:t>
            </a:r>
          </a:p>
          <a:p>
            <a:pPr algn="just"/>
            <a:r>
              <a:rPr lang="en-US"/>
              <a:t>1. </a:t>
            </a:r>
            <a:r>
              <a:rPr lang="en-US">
                <a:solidFill>
                  <a:srgbClr val="FF0000"/>
                </a:solidFill>
              </a:rPr>
              <a:t>Linux Dominance: </a:t>
            </a:r>
            <a:r>
              <a:rPr lang="en-US"/>
              <a:t>Most OS-level virtualization tools are designed for Linux platforms.  </a:t>
            </a:r>
          </a:p>
          <a:p>
            <a:pPr algn="just"/>
            <a:r>
              <a:rPr lang="en-US"/>
              <a:t>2. </a:t>
            </a:r>
            <a:r>
              <a:rPr lang="en-US">
                <a:solidFill>
                  <a:srgbClr val="FF0000"/>
                </a:solidFill>
              </a:rPr>
              <a:t>Windows Virtualization in Progress: </a:t>
            </a:r>
            <a:r>
              <a:rPr lang="en-US"/>
              <a:t>Support for Windows-based OS-level virtualization is still under research.  </a:t>
            </a:r>
          </a:p>
          <a:p>
            <a:pPr algn="just"/>
            <a:r>
              <a:rPr lang="en-US"/>
              <a:t>3. </a:t>
            </a:r>
            <a:r>
              <a:rPr lang="en-US">
                <a:solidFill>
                  <a:srgbClr val="FF0000"/>
                </a:solidFill>
              </a:rPr>
              <a:t>Linux Kernel Support: </a:t>
            </a:r>
            <a:r>
              <a:rPr lang="en-US"/>
              <a:t>Linux platforms use patched kernels to support new hardware and extended functionality.  </a:t>
            </a:r>
          </a:p>
          <a:p>
            <a:pPr algn="just"/>
            <a:r>
              <a:rPr lang="en-US"/>
              <a:t>4. </a:t>
            </a:r>
            <a:r>
              <a:rPr lang="en-US">
                <a:solidFill>
                  <a:srgbClr val="FF0000"/>
                </a:solidFill>
              </a:rPr>
              <a:t>Popular Tools: </a:t>
            </a:r>
            <a:r>
              <a:rPr lang="en-US"/>
              <a:t>Examples include Linux vServer, OpenVZ (for Linux systems), and FVM (for Windows NT platforms).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53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D7C0A-A0FF-50C7-6DAE-18ACBA2B4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7FCDC24-33DD-F09D-C9B5-DAF074225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19DDFE-0FFD-A0AC-FC10-BD8E8AEAA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10954C-F344-C11E-24CE-EA0D10439025}"/>
              </a:ext>
            </a:extLst>
          </p:cNvPr>
          <p:cNvSpPr txBox="1">
            <a:spLocks/>
          </p:cNvSpPr>
          <p:nvPr/>
        </p:nvSpPr>
        <p:spPr>
          <a:xfrm>
            <a:off x="1893811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AdvOTb03e4648.B"/>
              </a:rPr>
              <a:t>3.1.3 </a:t>
            </a:r>
            <a:r>
              <a:rPr lang="en-US" sz="3300">
                <a:solidFill>
                  <a:srgbClr val="000000"/>
                </a:solidFill>
                <a:latin typeface="AdvOTb03e4648.B"/>
              </a:rPr>
              <a:t>Virtualization Support at the OS Level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60E308-E3C3-5279-8C62-F44424175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1904654"/>
            <a:ext cx="8686800" cy="391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97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EB627-E344-19B3-F005-49AD277D7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FD0A63-B2CC-7C58-237C-E9062A9E6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C264B9-AA73-6D6E-5D0A-579732012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AAE956-28A1-D09C-4BB2-0000E851DAE5}"/>
              </a:ext>
            </a:extLst>
          </p:cNvPr>
          <p:cNvSpPr txBox="1">
            <a:spLocks/>
          </p:cNvSpPr>
          <p:nvPr/>
        </p:nvSpPr>
        <p:spPr>
          <a:xfrm>
            <a:off x="2152649" y="1469816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>
                <a:solidFill>
                  <a:srgbClr val="808080"/>
                </a:solidFill>
                <a:latin typeface="AdvOTb03e4648.B"/>
              </a:rPr>
              <a:t>3.1.4 </a:t>
            </a:r>
            <a:r>
              <a:rPr lang="en-US" sz="3000">
                <a:solidFill>
                  <a:srgbClr val="000000"/>
                </a:solidFill>
                <a:latin typeface="AdvOTb03e4648.B"/>
              </a:rPr>
              <a:t>Middleware Support for Virtualization</a:t>
            </a:r>
            <a:endParaRPr lang="en-IN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F65E5-216B-883E-1AC8-A55039763B4A}"/>
              </a:ext>
            </a:extLst>
          </p:cNvPr>
          <p:cNvSpPr txBox="1">
            <a:spLocks/>
          </p:cNvSpPr>
          <p:nvPr/>
        </p:nvSpPr>
        <p:spPr>
          <a:xfrm>
            <a:off x="1033679" y="2186654"/>
            <a:ext cx="10334906" cy="3548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>
                <a:solidFill>
                  <a:srgbClr val="FF0000"/>
                </a:solidFill>
              </a:rPr>
              <a:t>1.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What is Library-Level Virtualization?  </a:t>
            </a:r>
          </a:p>
          <a:p>
            <a:pPr algn="just"/>
            <a:r>
              <a:rPr lang="en-US"/>
              <a:t>   - Also known as user-level ABI (Application Binary Interface) or API emulation.  </a:t>
            </a:r>
          </a:p>
          <a:p>
            <a:pPr algn="just"/>
            <a:r>
              <a:rPr lang="en-US"/>
              <a:t>   - Instead of creating a full VM, it provides an environment to run applications from one platform on another by intercepting and remapping API calls.  </a:t>
            </a:r>
          </a:p>
          <a:p>
            <a:pPr algn="just"/>
            <a:endParaRPr lang="en-US"/>
          </a:p>
          <a:p>
            <a:pPr algn="just"/>
            <a:r>
              <a:rPr lang="en-US">
                <a:solidFill>
                  <a:srgbClr val="FF0000"/>
                </a:solidFill>
              </a:rPr>
              <a:t>2. Key Functionality:  </a:t>
            </a:r>
          </a:p>
          <a:p>
            <a:pPr algn="just"/>
            <a:r>
              <a:rPr lang="en-US"/>
              <a:t>   - The main role is to intercept system calls from an application and remap them to equivalent system calls of the host operating system.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149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CA19C-C4EF-25F5-4770-36BB81ACD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0649746-451D-A342-47EA-490D207BB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50F72-8262-496C-12EC-3C9215915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B298361-DC22-F37E-41E9-16ED24D5A973}"/>
              </a:ext>
            </a:extLst>
          </p:cNvPr>
          <p:cNvSpPr txBox="1">
            <a:spLocks/>
          </p:cNvSpPr>
          <p:nvPr/>
        </p:nvSpPr>
        <p:spPr>
          <a:xfrm>
            <a:off x="1317507" y="1491461"/>
            <a:ext cx="9556983" cy="464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>
                <a:solidFill>
                  <a:srgbClr val="FF0000"/>
                </a:solidFill>
              </a:rPr>
              <a:t>3.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Popular Systems for Library-Level Virtualization:  </a:t>
            </a:r>
          </a:p>
          <a:p>
            <a:pPr algn="just"/>
            <a:r>
              <a:rPr lang="en-US"/>
              <a:t>   - WABI: Converts Windows system calls to Solaris system calls.  </a:t>
            </a:r>
          </a:p>
          <a:p>
            <a:pPr algn="just"/>
            <a:r>
              <a:rPr lang="en-US"/>
              <a:t>   - Lxrun: Enables Linux applications (for x86 hosts) to run on UNIX systems.  </a:t>
            </a:r>
          </a:p>
          <a:p>
            <a:pPr algn="just"/>
            <a:r>
              <a:rPr lang="en-US"/>
              <a:t>   - WINE: Provides library support for running Windows applications on UNIX hosts.  </a:t>
            </a:r>
          </a:p>
          <a:p>
            <a:pPr algn="just"/>
            <a:r>
              <a:rPr lang="en-US"/>
              <a:t>   - Visual MainWin: Allows Windows applications built with Visual Studio to run on UNIX hosts.  </a:t>
            </a:r>
          </a:p>
          <a:p>
            <a:pPr algn="just"/>
            <a:r>
              <a:rPr lang="en-US"/>
              <a:t>   - vCUDA: Supports CUDA-based GPU applications in virtualized environments.  </a:t>
            </a:r>
          </a:p>
          <a:p>
            <a:pPr algn="just"/>
            <a:endParaRPr lang="en-US"/>
          </a:p>
          <a:p>
            <a:pPr algn="just"/>
            <a:r>
              <a:rPr lang="en-US">
                <a:solidFill>
                  <a:srgbClr val="FF0000"/>
                </a:solidFill>
              </a:rPr>
              <a:t>4. Benefit:  </a:t>
            </a:r>
          </a:p>
          <a:p>
            <a:pPr algn="just"/>
            <a:r>
              <a:rPr lang="en-US"/>
              <a:t>   - This method is faster and more efficient than creating full VMs, especially for running specific applications on different platforms.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8734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71F96-7320-542C-459F-F593589B6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6D736C-B850-1299-8F0F-2F8D3BB54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E24E3E-6FDC-D364-3988-9C584D6EA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F6D2ED0-0132-2FD3-853F-6BEAAD421A5F}"/>
              </a:ext>
            </a:extLst>
          </p:cNvPr>
          <p:cNvSpPr txBox="1">
            <a:spLocks/>
          </p:cNvSpPr>
          <p:nvPr/>
        </p:nvSpPr>
        <p:spPr>
          <a:xfrm>
            <a:off x="2152649" y="1436236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>
                <a:solidFill>
                  <a:srgbClr val="808080"/>
                </a:solidFill>
                <a:latin typeface="AdvOTb03e4648.B"/>
              </a:rPr>
              <a:t>3.1.4 </a:t>
            </a:r>
            <a:r>
              <a:rPr lang="en-US" sz="3300" dirty="0">
                <a:solidFill>
                  <a:srgbClr val="000000"/>
                </a:solidFill>
                <a:latin typeface="AdvOTb03e4648.B"/>
              </a:rPr>
              <a:t>Middleware Support for Virtualization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35B7D-C65C-12FC-BE01-FD83F72C83C8}"/>
              </a:ext>
            </a:extLst>
          </p:cNvPr>
          <p:cNvSpPr txBox="1">
            <a:spLocks/>
          </p:cNvSpPr>
          <p:nvPr/>
        </p:nvSpPr>
        <p:spPr>
          <a:xfrm>
            <a:off x="496932" y="2123019"/>
            <a:ext cx="11458505" cy="380011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600" b="1" u="sng" dirty="0"/>
              <a:t>Example 3.2 The </a:t>
            </a:r>
            <a:r>
              <a:rPr lang="en-US" sz="2600" b="1" u="sng" dirty="0" err="1"/>
              <a:t>vCUDA</a:t>
            </a:r>
            <a:r>
              <a:rPr lang="en-US" sz="2600" b="1" u="sng" dirty="0"/>
              <a:t> for Virtualization of General-Purpose GPUs</a:t>
            </a:r>
          </a:p>
          <a:p>
            <a:pPr algn="just"/>
            <a:r>
              <a:rPr lang="en-US" dirty="0"/>
              <a:t>1. What is CUDA?  </a:t>
            </a:r>
          </a:p>
          <a:p>
            <a:pPr algn="just"/>
            <a:r>
              <a:rPr lang="en-US" dirty="0"/>
              <a:t>   - CUDA is a programming model and library designed to run compute-intensive applications on GPUs for high performance. 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2. Challenge in Virtualization:  </a:t>
            </a:r>
          </a:p>
          <a:p>
            <a:pPr algn="just"/>
            <a:r>
              <a:rPr lang="en-US" dirty="0"/>
              <a:t>   - Running CUDA applications directly on hardware-level VMs is difficult due to compatibility and performance issues. 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3. What is </a:t>
            </a:r>
            <a:r>
              <a:rPr lang="en-US" dirty="0" err="1"/>
              <a:t>vCUDA</a:t>
            </a:r>
            <a:r>
              <a:rPr lang="en-US" dirty="0"/>
              <a:t>?  </a:t>
            </a:r>
          </a:p>
          <a:p>
            <a:pPr algn="just"/>
            <a:r>
              <a:rPr lang="en-US" dirty="0"/>
              <a:t>   - </a:t>
            </a:r>
            <a:r>
              <a:rPr lang="en-US" dirty="0" err="1"/>
              <a:t>vCUDA</a:t>
            </a:r>
            <a:r>
              <a:rPr lang="en-US" dirty="0"/>
              <a:t> is a virtualized CUDA library that allows CUDA applications to run on guest OSes by redirecting CUDA API calls to the host OS. </a:t>
            </a:r>
          </a:p>
        </p:txBody>
      </p:sp>
    </p:spTree>
    <p:extLst>
      <p:ext uri="{BB962C8B-B14F-4D97-AF65-F5344CB8AC3E}">
        <p14:creationId xmlns:p14="http://schemas.microsoft.com/office/powerpoint/2010/main" val="3933258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83650-DA97-22B4-00E2-3B451A27C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81797C5-2367-EA01-335A-FEB480229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FF4A1B-7CA0-E6F8-DC9E-5301AAA78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E55AAD-3CA2-D54F-CE1F-F8DC9B60FF51}"/>
              </a:ext>
            </a:extLst>
          </p:cNvPr>
          <p:cNvSpPr txBox="1">
            <a:spLocks/>
          </p:cNvSpPr>
          <p:nvPr/>
        </p:nvSpPr>
        <p:spPr>
          <a:xfrm>
            <a:off x="2152649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AdvOTb03e4648.B"/>
              </a:rPr>
              <a:t>3.1.4 </a:t>
            </a:r>
            <a:r>
              <a:rPr lang="en-US" sz="3300">
                <a:solidFill>
                  <a:srgbClr val="000000"/>
                </a:solidFill>
                <a:latin typeface="AdvOTb03e4648.B"/>
              </a:rPr>
              <a:t>Middleware Support for Virtualization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861A8-CEC5-6FCC-3033-A185AD4DB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7179" y="1904654"/>
            <a:ext cx="7886700" cy="411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191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629AD-205C-396D-C18C-C02495887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9F6BE4-ED3C-9C0E-34D4-5872413D3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402419-BE2E-19E5-8F92-53CFAA971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D76B17-C858-F715-A2D7-0032B4F347AC}"/>
              </a:ext>
            </a:extLst>
          </p:cNvPr>
          <p:cNvSpPr txBox="1">
            <a:spLocks/>
          </p:cNvSpPr>
          <p:nvPr/>
        </p:nvSpPr>
        <p:spPr>
          <a:xfrm>
            <a:off x="2152649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>
                <a:solidFill>
                  <a:srgbClr val="808080"/>
                </a:solidFill>
                <a:latin typeface="AdvOTb03e4648.B"/>
              </a:rPr>
              <a:t>3.1.4 </a:t>
            </a:r>
            <a:r>
              <a:rPr lang="en-US" sz="3300">
                <a:solidFill>
                  <a:srgbClr val="000000"/>
                </a:solidFill>
                <a:latin typeface="AdvOTb03e4648.B"/>
              </a:rPr>
              <a:t>Middleware Support for Virtualization</a:t>
            </a:r>
            <a:endParaRPr lang="en-IN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BAC75F9F-84CB-F5FA-751C-D87AC8518973}"/>
              </a:ext>
            </a:extLst>
          </p:cNvPr>
          <p:cNvSpPr txBox="1">
            <a:spLocks/>
          </p:cNvSpPr>
          <p:nvPr/>
        </p:nvSpPr>
        <p:spPr>
          <a:xfrm>
            <a:off x="826872" y="2034972"/>
            <a:ext cx="10937497" cy="381991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N" dirty="0"/>
              <a:t>4. Client-Server Model:  </a:t>
            </a:r>
          </a:p>
          <a:p>
            <a:pPr algn="l"/>
            <a:r>
              <a:rPr lang="en-IN" dirty="0"/>
              <a:t>   - </a:t>
            </a:r>
            <a:r>
              <a:rPr lang="en-IN" dirty="0" err="1"/>
              <a:t>vCUDA</a:t>
            </a:r>
            <a:r>
              <a:rPr lang="en-IN" dirty="0"/>
              <a:t> follows a client-server model with three key components:  </a:t>
            </a:r>
          </a:p>
          <a:p>
            <a:pPr algn="l"/>
            <a:r>
              <a:rPr lang="en-IN" dirty="0"/>
              <a:t>     - </a:t>
            </a:r>
            <a:r>
              <a:rPr lang="en-IN" dirty="0" err="1"/>
              <a:t>vCUDA</a:t>
            </a:r>
            <a:r>
              <a:rPr lang="en-IN" dirty="0"/>
              <a:t> Library: Resides in the guest OS and intercepts CUDA API calls.  </a:t>
            </a:r>
          </a:p>
          <a:p>
            <a:pPr algn="l"/>
            <a:r>
              <a:rPr lang="en-IN" dirty="0"/>
              <a:t>     - </a:t>
            </a:r>
            <a:r>
              <a:rPr lang="en-IN" dirty="0" err="1"/>
              <a:t>vGPU</a:t>
            </a:r>
            <a:r>
              <a:rPr lang="en-IN" dirty="0"/>
              <a:t> (Virtual GPU): Manages memory and tracks the CUDA API flow.  </a:t>
            </a:r>
          </a:p>
          <a:p>
            <a:pPr algn="l"/>
            <a:r>
              <a:rPr lang="en-IN" dirty="0"/>
              <a:t>     - </a:t>
            </a:r>
            <a:r>
              <a:rPr lang="en-IN" dirty="0" err="1"/>
              <a:t>vCUDA</a:t>
            </a:r>
            <a:r>
              <a:rPr lang="en-IN" dirty="0"/>
              <a:t> Stub: Resides in the host OS, processes requests, and handles resource allocation.  </a:t>
            </a:r>
          </a:p>
          <a:p>
            <a:pPr algn="l"/>
            <a:endParaRPr lang="en-IN" dirty="0"/>
          </a:p>
          <a:p>
            <a:pPr algn="l"/>
            <a:r>
              <a:rPr lang="en-IN" dirty="0"/>
              <a:t>5. </a:t>
            </a:r>
            <a:r>
              <a:rPr lang="en-IN" dirty="0" err="1"/>
              <a:t>vGPU</a:t>
            </a:r>
            <a:r>
              <a:rPr lang="en-IN" dirty="0"/>
              <a:t> Functions:  </a:t>
            </a:r>
          </a:p>
          <a:p>
            <a:pPr algn="l"/>
            <a:r>
              <a:rPr lang="en-IN" dirty="0"/>
              <a:t>   - Abstracts the GPU structure to simplify resource management.  </a:t>
            </a:r>
          </a:p>
          <a:p>
            <a:pPr algn="l"/>
            <a:r>
              <a:rPr lang="en-IN" dirty="0"/>
              <a:t>   - Allocates local virtual addresses for device memory.  </a:t>
            </a:r>
          </a:p>
          <a:p>
            <a:pPr algn="l"/>
            <a:r>
              <a:rPr lang="en-IN" dirty="0"/>
              <a:t>   - Tracks the flow of CUDA API requests.  </a:t>
            </a:r>
          </a:p>
          <a:p>
            <a:pPr algn="l"/>
            <a:endParaRPr lang="en-IN" dirty="0"/>
          </a:p>
          <a:p>
            <a:pPr algn="l"/>
            <a:r>
              <a:rPr lang="en-IN" dirty="0"/>
              <a:t>6. </a:t>
            </a:r>
            <a:r>
              <a:rPr lang="en-IN" dirty="0" err="1"/>
              <a:t>vCUDA</a:t>
            </a:r>
            <a:r>
              <a:rPr lang="en-IN" dirty="0"/>
              <a:t> Stub Role:  </a:t>
            </a:r>
          </a:p>
          <a:p>
            <a:pPr algn="l"/>
            <a:r>
              <a:rPr lang="en-IN" dirty="0"/>
              <a:t>   - Interprets API requests, creates execution contexts, and manages real GPU resources efficiently.</a:t>
            </a:r>
          </a:p>
        </p:txBody>
      </p:sp>
    </p:spTree>
    <p:extLst>
      <p:ext uri="{BB962C8B-B14F-4D97-AF65-F5344CB8AC3E}">
        <p14:creationId xmlns:p14="http://schemas.microsoft.com/office/powerpoint/2010/main" val="5267158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761226-B131-6317-8A26-88260F3709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D200155-0BAA-617F-603D-50CA391B4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DD0452-2DAE-9340-0EA0-3FBC0689D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335098-D8FA-526C-3F29-DAF286687441}"/>
              </a:ext>
            </a:extLst>
          </p:cNvPr>
          <p:cNvSpPr txBox="1">
            <a:spLocks/>
          </p:cNvSpPr>
          <p:nvPr/>
        </p:nvSpPr>
        <p:spPr>
          <a:xfrm>
            <a:off x="2285634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solidFill>
                  <a:srgbClr val="0070C0"/>
                </a:solidFill>
                <a:latin typeface="AdvOTb03e4648.B"/>
              </a:rPr>
              <a:t>3.2 VIRTUALIZATION STRUCTURES/TOOLS AND MECHANISMS</a:t>
            </a:r>
            <a:endParaRPr lang="en-IN" sz="24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BE96E3-A4AD-B994-15AC-3E9D9CE136EB}"/>
              </a:ext>
            </a:extLst>
          </p:cNvPr>
          <p:cNvSpPr txBox="1">
            <a:spLocks/>
          </p:cNvSpPr>
          <p:nvPr/>
        </p:nvSpPr>
        <p:spPr>
          <a:xfrm>
            <a:off x="1226871" y="1936562"/>
            <a:ext cx="9677690" cy="4195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800"/>
              <a:t>VM Architecture Types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- </a:t>
            </a:r>
            <a:r>
              <a:rPr lang="en-US" sz="1800" u="sng"/>
              <a:t>Virtualization Layer Role: </a:t>
            </a:r>
            <a:r>
              <a:rPr lang="en-US" sz="1800"/>
              <a:t>Acts as a bridge between hardware and operating systems, converting real hardware into virtual hardware.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- </a:t>
            </a:r>
            <a:r>
              <a:rPr lang="en-US" sz="1800" u="sng"/>
              <a:t>Multiple OS Support: </a:t>
            </a:r>
            <a:r>
              <a:rPr lang="en-US" sz="1800"/>
              <a:t>Enables different OSes like Linux and Windows to run on the same machine.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- </a:t>
            </a:r>
            <a:r>
              <a:rPr lang="en-US" sz="1800" u="sng"/>
              <a:t>Architecture Types: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  - </a:t>
            </a:r>
            <a:r>
              <a:rPr lang="en-US" sz="1800" u="sng"/>
              <a:t>Hypervisor Architecture: </a:t>
            </a:r>
            <a:r>
              <a:rPr lang="en-US" sz="1800"/>
              <a:t>Virtualization layer runs directly on hardware.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  - </a:t>
            </a:r>
            <a:r>
              <a:rPr lang="en-US" sz="1800" u="sng"/>
              <a:t>Paravirtualization: </a:t>
            </a:r>
            <a:r>
              <a:rPr lang="en-US" sz="1800"/>
              <a:t>Guest OS is modified for better performance.  </a:t>
            </a:r>
          </a:p>
          <a:p>
            <a:pPr algn="just">
              <a:lnSpc>
                <a:spcPct val="150000"/>
              </a:lnSpc>
            </a:pPr>
            <a:r>
              <a:rPr lang="en-US" sz="1800"/>
              <a:t>  - </a:t>
            </a:r>
            <a:r>
              <a:rPr lang="en-US" sz="1800" u="sng"/>
              <a:t>Host-Based Virtualization</a:t>
            </a:r>
            <a:r>
              <a:rPr lang="en-US" sz="1800"/>
              <a:t>: Virtualization layer runs on top of an existing OS.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11178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B9054-4AB3-23EC-2AFE-BC28F7AC6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B25CA0-8205-9021-D6EE-6BFCA6AC6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8DA65E-BCAE-98AF-96C7-2605B9E19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E6E144-5045-DB31-7196-1253AC619DC6}"/>
              </a:ext>
            </a:extLst>
          </p:cNvPr>
          <p:cNvSpPr txBox="1">
            <a:spLocks/>
          </p:cNvSpPr>
          <p:nvPr/>
        </p:nvSpPr>
        <p:spPr>
          <a:xfrm>
            <a:off x="1903497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solidFill>
                  <a:srgbClr val="808080"/>
                </a:solidFill>
                <a:latin typeface="AdvOTb03e4648.B"/>
              </a:rPr>
              <a:t>3.2 </a:t>
            </a:r>
            <a:r>
              <a:rPr lang="en-US" sz="2400">
                <a:solidFill>
                  <a:srgbClr val="000000"/>
                </a:solidFill>
                <a:latin typeface="AdvOTb03e4648.B"/>
              </a:rPr>
              <a:t>VIRTUALIZATION STRUCTURES/TOOLS AND MECHANISMS</a:t>
            </a:r>
            <a:endParaRPr lang="en-IN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EC79B-5FD4-82C2-BC40-CEA3B34E49A0}"/>
              </a:ext>
            </a:extLst>
          </p:cNvPr>
          <p:cNvSpPr txBox="1">
            <a:spLocks/>
          </p:cNvSpPr>
          <p:nvPr/>
        </p:nvSpPr>
        <p:spPr>
          <a:xfrm>
            <a:off x="998560" y="1868821"/>
            <a:ext cx="9646694" cy="430667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4400" b="1" u="sng" dirty="0">
                <a:solidFill>
                  <a:srgbClr val="FF0000"/>
                </a:solidFill>
                <a:latin typeface="AdvOTb03e4648.B"/>
              </a:rPr>
              <a:t>3.2.1 Hypervisor and Xen Architecture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- Hypervisor Role: Controls hardware resources like CPU, memory, and network interfaces. 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- Types of Hypervisors:  </a:t>
            </a:r>
          </a:p>
          <a:p>
            <a:pPr marL="400050" lvl="1" algn="just">
              <a:lnSpc>
                <a:spcPct val="150000"/>
              </a:lnSpc>
            </a:pPr>
            <a:r>
              <a:rPr lang="en-US" dirty="0"/>
              <a:t>  - Micro-kernel Hypervisor: Small code size, minimal functions, external device drivers (e.g., Microsoft Hyper-V).  </a:t>
            </a:r>
          </a:p>
          <a:p>
            <a:pPr marL="400050" lvl="1" algn="just">
              <a:lnSpc>
                <a:spcPct val="150000"/>
              </a:lnSpc>
            </a:pPr>
            <a:r>
              <a:rPr lang="en-US" dirty="0"/>
              <a:t>  - Monolithic Hypervisor: Large code size, includes all functions and device drivers (e.g., VMware ESX).  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- Key Feature: Converts physical devices into dedicated virtual resources for VMs. </a:t>
            </a:r>
          </a:p>
        </p:txBody>
      </p:sp>
    </p:spTree>
    <p:extLst>
      <p:ext uri="{BB962C8B-B14F-4D97-AF65-F5344CB8AC3E}">
        <p14:creationId xmlns:p14="http://schemas.microsoft.com/office/powerpoint/2010/main" val="87358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E8FF3-C2CC-57D5-50BF-FD46FEF55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BD12F1-B6B2-60AF-1D20-4C8A62FBE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8E63FB-75CD-351E-F382-CAA7E3157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B2DA2B-F459-F861-AB31-7BE0027069D8}"/>
              </a:ext>
            </a:extLst>
          </p:cNvPr>
          <p:cNvSpPr txBox="1">
            <a:spLocks/>
          </p:cNvSpPr>
          <p:nvPr/>
        </p:nvSpPr>
        <p:spPr>
          <a:xfrm>
            <a:off x="2000832" y="1566080"/>
            <a:ext cx="8190334" cy="5519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3.1 Implementation levels of Virtualization</a:t>
            </a:r>
            <a:endParaRPr lang="en-IN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107DD-F525-FDA0-8909-12403700F8D0}"/>
              </a:ext>
            </a:extLst>
          </p:cNvPr>
          <p:cNvSpPr txBox="1">
            <a:spLocks/>
          </p:cNvSpPr>
          <p:nvPr/>
        </p:nvSpPr>
        <p:spPr>
          <a:xfrm>
            <a:off x="1142861" y="2276334"/>
            <a:ext cx="9980064" cy="3548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u="sng"/>
              <a:t>What is Virtualization?</a:t>
            </a:r>
          </a:p>
          <a:p>
            <a:pPr algn="just"/>
            <a:r>
              <a:rPr lang="en-US"/>
              <a:t>Virtualization is a technology that allows multiple virtual machines (VMs) to run on a single physical computer.  </a:t>
            </a:r>
          </a:p>
          <a:p>
            <a:pPr algn="just"/>
            <a:endParaRPr lang="en-US"/>
          </a:p>
          <a:p>
            <a:pPr algn="just"/>
            <a:r>
              <a:rPr lang="en-US" u="sng"/>
              <a:t>Purpose of Virtualization: </a:t>
            </a:r>
          </a:p>
          <a:p>
            <a:pPr algn="just"/>
            <a:r>
              <a:rPr lang="en-US"/>
              <a:t>It improves resource sharing and enhances computer performance by efficiently using hardware like CPU, memory, and storage.  </a:t>
            </a:r>
          </a:p>
          <a:p>
            <a:pPr algn="just"/>
            <a:endParaRPr lang="en-US"/>
          </a:p>
          <a:p>
            <a:pPr algn="just"/>
            <a:r>
              <a:rPr lang="en-US" u="sng"/>
              <a:t>Types of Virtualization:  </a:t>
            </a:r>
          </a:p>
          <a:p>
            <a:pPr algn="just"/>
            <a:r>
              <a:rPr lang="en-US"/>
              <a:t> Both hardware resources (like CPU, memory, and I/O devices) and software resources (like operating systems and software libraries) can be virtualized. 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7947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BEB32-25EB-AD76-7978-48EE4474A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4C0D5C2-B503-A720-75AF-C354A2EF1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EF239F-DA92-5550-C2AC-909EA0527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B71D4CB-431C-A90B-49E6-9A52416A0AE5}"/>
              </a:ext>
            </a:extLst>
          </p:cNvPr>
          <p:cNvSpPr txBox="1">
            <a:spLocks/>
          </p:cNvSpPr>
          <p:nvPr/>
        </p:nvSpPr>
        <p:spPr>
          <a:xfrm>
            <a:off x="1704543" y="1766815"/>
            <a:ext cx="8488525" cy="4195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800" b="1" u="sng" dirty="0">
                <a:solidFill>
                  <a:srgbClr val="FF0000"/>
                </a:solidFill>
                <a:latin typeface="AdvOT72cf81eb.BI"/>
              </a:rPr>
              <a:t>3.2.1.1 The Xen Architecture</a:t>
            </a:r>
            <a:endParaRPr lang="en-US" sz="3800" b="1" u="sng" dirty="0">
              <a:solidFill>
                <a:srgbClr val="FF0000"/>
              </a:solidFill>
            </a:endParaRPr>
          </a:p>
          <a:p>
            <a:pPr algn="just"/>
            <a:r>
              <a:rPr lang="en-US" dirty="0"/>
              <a:t>- What is Xen? An open-source micro-kernel hypervisor developed by Cambridge University.  </a:t>
            </a:r>
          </a:p>
          <a:p>
            <a:pPr algn="just"/>
            <a:r>
              <a:rPr lang="en-US" dirty="0"/>
              <a:t>- Domain 0: A privileged guest OS that manages other VMs and handles hardware directly.  </a:t>
            </a:r>
          </a:p>
          <a:p>
            <a:pPr algn="just"/>
            <a:r>
              <a:rPr lang="en-US" dirty="0"/>
              <a:t>- Domain U: Standard guest OSes managed by Domain 0.  </a:t>
            </a:r>
          </a:p>
          <a:p>
            <a:pPr algn="just"/>
            <a:r>
              <a:rPr lang="en-US" dirty="0"/>
              <a:t>- Commercial Support: Examples include Citrix </a:t>
            </a:r>
            <a:r>
              <a:rPr lang="en-US" dirty="0" err="1"/>
              <a:t>XenServer</a:t>
            </a:r>
            <a:r>
              <a:rPr lang="en-US" dirty="0"/>
              <a:t> and Oracle VM. </a:t>
            </a:r>
          </a:p>
        </p:txBody>
      </p:sp>
    </p:spTree>
    <p:extLst>
      <p:ext uri="{BB962C8B-B14F-4D97-AF65-F5344CB8AC3E}">
        <p14:creationId xmlns:p14="http://schemas.microsoft.com/office/powerpoint/2010/main" val="7870005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6BEFF-00DB-C3B0-7644-85F148983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9C5D4D8-A1CC-3E3C-345E-66ED096B9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EAB937-FD91-FB75-F2FE-BDA906863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5E734A9-D69E-0ED9-CF97-E6B023878CD4}"/>
              </a:ext>
            </a:extLst>
          </p:cNvPr>
          <p:cNvSpPr txBox="1">
            <a:spLocks/>
          </p:cNvSpPr>
          <p:nvPr/>
        </p:nvSpPr>
        <p:spPr>
          <a:xfrm>
            <a:off x="1963851" y="1648294"/>
            <a:ext cx="8488525" cy="41958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600" b="1" u="sng">
                <a:solidFill>
                  <a:srgbClr val="FF0000"/>
                </a:solidFill>
                <a:latin typeface="AdvOT72cf81eb.BI"/>
              </a:rPr>
              <a:t>3.2.1.1 The Xen Architecture</a:t>
            </a:r>
            <a:endParaRPr lang="en-US" sz="3600" b="1" u="sng">
              <a:solidFill>
                <a:srgbClr val="FF0000"/>
              </a:solidFill>
              <a:latin typeface="AdvOT72cf81eb.BI"/>
            </a:endParaRPr>
          </a:p>
          <a:p>
            <a:endParaRPr lang="en-US"/>
          </a:p>
          <a:p>
            <a:pPr algn="just"/>
            <a:r>
              <a:rPr lang="en-US"/>
              <a:t>Security and Management in Xen  </a:t>
            </a:r>
          </a:p>
          <a:p>
            <a:pPr algn="just"/>
            <a:r>
              <a:rPr lang="en-US"/>
              <a:t>- Domain 0 Vulnerability: If compromised, Domain 0 can expose the entire system.  </a:t>
            </a:r>
          </a:p>
          <a:p>
            <a:pPr algn="just"/>
            <a:r>
              <a:rPr lang="en-US"/>
              <a:t>- VM State Management: VMs can be:  </a:t>
            </a:r>
          </a:p>
          <a:p>
            <a:pPr algn="just"/>
            <a:r>
              <a:rPr lang="en-US"/>
              <a:t>  - Saved, copied, or rolled back to previous states.  </a:t>
            </a:r>
          </a:p>
          <a:p>
            <a:pPr algn="just"/>
            <a:r>
              <a:rPr lang="en-US"/>
              <a:t>  - Re-executed from specific points to fix errors or repeat successful configurations.  </a:t>
            </a:r>
          </a:p>
          <a:p>
            <a:pPr algn="just"/>
            <a:r>
              <a:rPr lang="en-US"/>
              <a:t>- Security Measures: Strong policies are required to protect Domain 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25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64E87-ABF9-66C7-DF21-539B2EAA6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F30DF92-F79A-AE0A-9156-0881F14E7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6280EB-B2D4-97E0-9B3B-69387BE71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CD4B45-0330-0AE8-3092-B4681D4ED271}"/>
              </a:ext>
            </a:extLst>
          </p:cNvPr>
          <p:cNvSpPr txBox="1">
            <a:spLocks/>
          </p:cNvSpPr>
          <p:nvPr/>
        </p:nvSpPr>
        <p:spPr>
          <a:xfrm>
            <a:off x="2152649" y="135273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solidFill>
                  <a:srgbClr val="808080"/>
                </a:solidFill>
                <a:latin typeface="AdvOTb03e4648.B"/>
              </a:rPr>
              <a:t>3.2 </a:t>
            </a:r>
            <a:r>
              <a:rPr lang="en-US" sz="2400">
                <a:solidFill>
                  <a:srgbClr val="000000"/>
                </a:solidFill>
                <a:latin typeface="AdvOTb03e4648.B"/>
              </a:rPr>
              <a:t>VIRTUALIZATION STRUCTURES/TOOLS AND MECHANISMS</a:t>
            </a:r>
            <a:endParaRPr lang="en-IN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E64089-BCEA-6DE3-DAD3-9A6231E17E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3718" y="2023676"/>
            <a:ext cx="8505631" cy="399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83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C3DC0-E683-9B1B-8B86-0DA2CB52A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E0F6331-A989-F6A7-9AB0-47B55ACE8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412DC4-5AFE-D7F3-EDE6-878145B04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F275E1-54BD-83C3-E31C-7E1423B68920}"/>
              </a:ext>
            </a:extLst>
          </p:cNvPr>
          <p:cNvSpPr txBox="1">
            <a:spLocks/>
          </p:cNvSpPr>
          <p:nvPr/>
        </p:nvSpPr>
        <p:spPr>
          <a:xfrm>
            <a:off x="1981199" y="2051713"/>
            <a:ext cx="8229600" cy="4270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3.2.2 Binary Translation with Full Virtualization</a:t>
            </a:r>
            <a:endParaRPr lang="en-IN" sz="36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AEE9D3D9-9A91-766F-566C-F425509CA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725" y="2478751"/>
            <a:ext cx="4351079" cy="36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005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87249-46DC-C96C-BAD3-458D5CC5E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FDC61AE-EB10-CD0D-3ED8-A146B3302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F2D3F7-C04D-61B4-7996-8BB7B3FFE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091D72-1999-AF06-4D05-0796607968FF}"/>
              </a:ext>
            </a:extLst>
          </p:cNvPr>
          <p:cNvSpPr txBox="1">
            <a:spLocks/>
          </p:cNvSpPr>
          <p:nvPr/>
        </p:nvSpPr>
        <p:spPr>
          <a:xfrm>
            <a:off x="1753737" y="1495568"/>
            <a:ext cx="8229600" cy="4270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3.2.3 Para-Virtualization with Compiler Support</a:t>
            </a:r>
            <a:endParaRPr lang="en-IN" sz="32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D18087D2-1930-AE99-3B2D-5EFFF9473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1881141"/>
            <a:ext cx="8229600" cy="417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453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C5B8C-4FE1-DC3F-241E-2D8E48074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B08012A-A6FB-7857-9D35-11A8576DA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3008BE-CA36-9CC1-8B06-F78EAEF92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B4FF0E-2074-6144-E71B-2D3E90F6C546}"/>
              </a:ext>
            </a:extLst>
          </p:cNvPr>
          <p:cNvSpPr txBox="1">
            <a:spLocks/>
          </p:cNvSpPr>
          <p:nvPr/>
        </p:nvSpPr>
        <p:spPr>
          <a:xfrm>
            <a:off x="1862919" y="1544471"/>
            <a:ext cx="8229600" cy="350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Example 3.3 VMware ESX Server for Para-Virtualization</a:t>
            </a:r>
            <a:endParaRPr lang="en-IN" sz="28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2DE87FAE-1F7B-404E-B65C-D526B7F93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1786399"/>
            <a:ext cx="8229600" cy="421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129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FB098-545D-00E5-857F-5532B75C8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F901F10-169B-30E2-B7B5-3C6E8736E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23EFB1-B08E-783C-1339-A92327FC9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84C75D-9A65-C30E-ADC3-92718975687C}"/>
              </a:ext>
            </a:extLst>
          </p:cNvPr>
          <p:cNvSpPr txBox="1">
            <a:spLocks/>
          </p:cNvSpPr>
          <p:nvPr/>
        </p:nvSpPr>
        <p:spPr>
          <a:xfrm>
            <a:off x="1981199" y="1352739"/>
            <a:ext cx="8229600" cy="462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VIRTUALIZATION OF CPU, MEMORY, AND I/O DEVICES</a:t>
            </a:r>
            <a:endParaRPr lang="en-IN" sz="28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15D711F1-135C-128D-10CA-AABEF4E4F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1815273"/>
            <a:ext cx="8229600" cy="402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915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8C4A76-2CC5-25DE-600B-02CDFE88D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F2E240D-ADC6-C91E-B4E7-5955B86FC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E3C7EA-B5FC-4FE8-2696-2A209F45F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F5AB2-C90B-2AF1-B185-9D590D2714F2}"/>
              </a:ext>
            </a:extLst>
          </p:cNvPr>
          <p:cNvSpPr txBox="1">
            <a:spLocks/>
          </p:cNvSpPr>
          <p:nvPr/>
        </p:nvSpPr>
        <p:spPr>
          <a:xfrm>
            <a:off x="1849271" y="1495567"/>
            <a:ext cx="8229600" cy="4270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/>
              <a:t>Intel Hardware-Assisted CPU Virtualization</a:t>
            </a:r>
            <a:endParaRPr lang="en-IN" sz="36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A5C5ACD8-FC99-20A0-1274-0AB6C4F4D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6884" y="1922605"/>
            <a:ext cx="7994374" cy="420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34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38D89-E54F-90E1-3F79-D56649507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D4CAE7B-0399-57B7-0F61-15248CDBE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EEC43B-98D2-8E57-78EC-2C777570A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41EB6A-33C3-02D7-ABC4-3399939B85EA}"/>
              </a:ext>
            </a:extLst>
          </p:cNvPr>
          <p:cNvSpPr txBox="1">
            <a:spLocks/>
          </p:cNvSpPr>
          <p:nvPr/>
        </p:nvSpPr>
        <p:spPr>
          <a:xfrm>
            <a:off x="1981199" y="1352739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/>
              <a:t>Memory Virtualization</a:t>
            </a:r>
            <a:endParaRPr lang="en-IN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F7D19073-37DF-FBDD-7901-EAE41D1ED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818" y="1854958"/>
            <a:ext cx="8229600" cy="418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529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CB7E7-4A97-9AE2-44EA-4FBB44944A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E7708C-BF7D-AAF9-6814-420FB7529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5AE113-B3FE-F78C-A1AF-531972154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FBE86E-995F-6737-3FF6-137E295CC3D2}"/>
              </a:ext>
            </a:extLst>
          </p:cNvPr>
          <p:cNvSpPr txBox="1">
            <a:spLocks/>
          </p:cNvSpPr>
          <p:nvPr/>
        </p:nvSpPr>
        <p:spPr>
          <a:xfrm>
            <a:off x="1981199" y="1973238"/>
            <a:ext cx="8229600" cy="4270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Extended Page Table by Intel for Memory Virtualization</a:t>
            </a:r>
            <a:endParaRPr lang="en-IN" sz="32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C9D6B781-E02A-E27F-5199-F17E9771F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565" y="2400276"/>
            <a:ext cx="8972267" cy="3632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4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CE38C-EC48-7F8A-8CA0-D070EF802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5D3BFA-B12B-724E-0C33-080FBD9ED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37DDF9-70E1-B922-F12F-2A82CF122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3A0C93-EE1E-A26F-9EE1-0C916972AC61}"/>
              </a:ext>
            </a:extLst>
          </p:cNvPr>
          <p:cNvSpPr txBox="1">
            <a:spLocks/>
          </p:cNvSpPr>
          <p:nvPr/>
        </p:nvSpPr>
        <p:spPr>
          <a:xfrm>
            <a:off x="2152649" y="1238535"/>
            <a:ext cx="7886700" cy="7989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3.1 Implementation levels of Virtualization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8C9BF-FB8B-30FF-0579-043313C03076}"/>
              </a:ext>
            </a:extLst>
          </p:cNvPr>
          <p:cNvSpPr txBox="1">
            <a:spLocks/>
          </p:cNvSpPr>
          <p:nvPr/>
        </p:nvSpPr>
        <p:spPr>
          <a:xfrm>
            <a:off x="1538645" y="1882573"/>
            <a:ext cx="9502393" cy="3849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dirty="0"/>
          </a:p>
          <a:p>
            <a:pPr algn="just"/>
            <a:r>
              <a:rPr lang="en-US" u="sng" dirty="0"/>
              <a:t>Benefits of Virtualization: </a:t>
            </a:r>
          </a:p>
          <a:p>
            <a:pPr algn="just"/>
            <a:r>
              <a:rPr lang="en-US" dirty="0"/>
              <a:t>   -By separating hardware from software, virtualization helps improve system efficiency.  </a:t>
            </a:r>
          </a:p>
          <a:p>
            <a:pPr algn="just"/>
            <a:r>
              <a:rPr lang="en-US" dirty="0"/>
              <a:t> - For example, virtual memory allows users to access larger memory spaces than physically available. 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 </a:t>
            </a:r>
            <a:r>
              <a:rPr lang="en-US" u="sng" dirty="0"/>
              <a:t>Flexibility and Compatibility:  </a:t>
            </a:r>
          </a:p>
          <a:p>
            <a:pPr algn="just"/>
            <a:r>
              <a:rPr lang="en-US" dirty="0"/>
              <a:t>   - With virtualization, you can install and run different operating systems (like Windows, Linux, etc.) on the same hardware, even if they use different processors. 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4225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4778E-0E73-4C40-BA8D-39D4AFA76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4B9EE3C-5C35-040C-98A8-70645FD8B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2864D9-642F-3CC0-D188-CE74ED437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1BC7F3-87EC-9D50-3DE7-6CB456B0DA85}"/>
              </a:ext>
            </a:extLst>
          </p:cNvPr>
          <p:cNvSpPr txBox="1">
            <a:spLocks/>
          </p:cNvSpPr>
          <p:nvPr/>
        </p:nvSpPr>
        <p:spPr>
          <a:xfrm>
            <a:off x="1981199" y="1352739"/>
            <a:ext cx="8229600" cy="8080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/>
              <a:t>I/O Virtualization</a:t>
            </a:r>
            <a:endParaRPr lang="en-IN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9E80815B-5D34-5298-8FFB-75E2A52E4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2068655"/>
            <a:ext cx="8229600" cy="386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54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6BB13-3DA1-079A-5766-1F86E170D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E68CFA3-A0F9-AF1E-9534-C638B3AB2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B769F7-8C0E-9FCC-2246-36A03FE69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04C04B-2711-A02F-1561-2761FADF1EA0}"/>
              </a:ext>
            </a:extLst>
          </p:cNvPr>
          <p:cNvSpPr txBox="1">
            <a:spLocks/>
          </p:cNvSpPr>
          <p:nvPr/>
        </p:nvSpPr>
        <p:spPr>
          <a:xfrm>
            <a:off x="1981199" y="1155510"/>
            <a:ext cx="8229600" cy="8080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VMware Workstation for I/O Virtualization</a:t>
            </a:r>
            <a:endParaRPr lang="en-IN" sz="32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D69A8312-5009-90CD-43F6-3DF1FDE1A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0495" y="1963548"/>
            <a:ext cx="7210567" cy="415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035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43023A-5119-65E4-98FD-CF901123F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58D757-8EBD-04A3-1F13-78E8899FC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61F76C-FE26-15C9-0AA9-A089677E2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AE9B17-729D-ECE8-605A-663DEFFD4A42}"/>
              </a:ext>
            </a:extLst>
          </p:cNvPr>
          <p:cNvSpPr txBox="1">
            <a:spLocks/>
          </p:cNvSpPr>
          <p:nvPr/>
        </p:nvSpPr>
        <p:spPr>
          <a:xfrm>
            <a:off x="1981199" y="1352739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Virtual cluster based on application partitioning</a:t>
            </a:r>
            <a:endParaRPr lang="en-IN" sz="32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61AFC409-F57B-8880-1732-C932E9822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2053467"/>
            <a:ext cx="8229600" cy="390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8730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D039D-9C1E-193D-56CA-71AC3364EB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CFD15E-06B4-E989-38DB-38117BB9A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866E9B-4931-007C-91F8-000D7D709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8AA998-37F8-0FE6-1AF3-0CF10DBF52BC}"/>
              </a:ext>
            </a:extLst>
          </p:cNvPr>
          <p:cNvSpPr txBox="1">
            <a:spLocks/>
          </p:cNvSpPr>
          <p:nvPr/>
        </p:nvSpPr>
        <p:spPr>
          <a:xfrm>
            <a:off x="1981199" y="1511857"/>
            <a:ext cx="8229600" cy="350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Live VM Migration Steps and Performance Effects</a:t>
            </a:r>
            <a:endParaRPr lang="en-IN" sz="28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6DE6C0C2-5444-0518-1846-97188CFE9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891" y="1862695"/>
            <a:ext cx="7588155" cy="427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0574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FF201-D80B-B9CC-3354-97D8153CB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79D2F77-634C-8002-BCFF-63C0EB1C3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3F64DA-C081-F8A8-6D78-7007D8AA2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A22FE9F5-34EF-8E66-E83D-66D6BB8445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1999397"/>
            <a:ext cx="8229600" cy="323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139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22616-F00A-4981-B3ED-389186E60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E7E1482-BC17-2B07-6171-A4C6247AE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352774-A919-69E9-02B9-6BF4D3E30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7DEAF7C1-15D2-86B6-A96D-EB0492747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125" y="1944806"/>
            <a:ext cx="8049748" cy="317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33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7F6D8-B290-876B-C7A1-8F87BEF355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F732D71-66B3-5CD2-4115-C7B3272F2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D1F2BBD-B8AF-1D5C-1F94-717F3586A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3F2038-CE12-182E-8B4E-329A7D181CF7}"/>
              </a:ext>
            </a:extLst>
          </p:cNvPr>
          <p:cNvSpPr txBox="1">
            <a:spLocks/>
          </p:cNvSpPr>
          <p:nvPr/>
        </p:nvSpPr>
        <p:spPr>
          <a:xfrm>
            <a:off x="1981199" y="67636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/>
              <a:t>Live Migration of VMs between Two Xen-Enabled Hosts</a:t>
            </a:r>
            <a:endParaRPr lang="en-IN" sz="28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EB5B6852-3E91-35B5-62C1-A7088C63E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2017071"/>
            <a:ext cx="8229600" cy="393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0918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9D10A-8D37-0D49-E426-4DC9A9360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DF2A4C-97EE-A1AB-7750-10C5AD80C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5B5073-B377-C0BD-504C-26D7018EE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4D0737B8-B669-7506-BB8A-F84620566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199" y="1536400"/>
            <a:ext cx="82296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9686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D948E-00F5-90A1-26D6-E5FA9DAF4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062870-1930-BEC9-7A0C-545C69FD3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BE738D-EE98-9CDB-BB28-6E3AFB8327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0FA3BC-BE83-D278-9D31-2435D4D3DEF5}"/>
              </a:ext>
            </a:extLst>
          </p:cNvPr>
          <p:cNvSpPr txBox="1">
            <a:spLocks/>
          </p:cNvSpPr>
          <p:nvPr/>
        </p:nvSpPr>
        <p:spPr>
          <a:xfrm>
            <a:off x="1752599" y="1352739"/>
            <a:ext cx="868680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/>
              <a:t>The Cluster-on-Demand (COD) Project at Duke University</a:t>
            </a:r>
            <a:endParaRPr lang="en-IN" sz="2400" dirty="0"/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25A71391-0A57-722C-12EA-12DDA4FDD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599" y="1886139"/>
            <a:ext cx="8458200" cy="414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941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2A7C84-5F4E-049E-1C35-594467F24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E3DE8D-18C5-A8F6-0AFB-4B4F921A8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3F0147-54E7-1451-9E61-0057E281A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7875CD0-CB96-E2A7-F47D-39146374369C}"/>
              </a:ext>
            </a:extLst>
          </p:cNvPr>
          <p:cNvSpPr txBox="1">
            <a:spLocks/>
          </p:cNvSpPr>
          <p:nvPr/>
        </p:nvSpPr>
        <p:spPr>
          <a:xfrm>
            <a:off x="2175538" y="2876266"/>
            <a:ext cx="8229600" cy="746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THANK YOU !!</a:t>
            </a:r>
          </a:p>
        </p:txBody>
      </p:sp>
    </p:spTree>
    <p:extLst>
      <p:ext uri="{BB962C8B-B14F-4D97-AF65-F5344CB8AC3E}">
        <p14:creationId xmlns:p14="http://schemas.microsoft.com/office/powerpoint/2010/main" val="32777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BC630-C79B-EBF9-7884-6EC1B98CC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1F737A-86FF-DE35-6C25-1B9D559D6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2986AE-8023-3700-0378-18A28B163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D31336-A215-2598-8096-2834B8835090}"/>
              </a:ext>
            </a:extLst>
          </p:cNvPr>
          <p:cNvSpPr txBox="1">
            <a:spLocks/>
          </p:cNvSpPr>
          <p:nvPr/>
        </p:nvSpPr>
        <p:spPr>
          <a:xfrm>
            <a:off x="1992033" y="1456169"/>
            <a:ext cx="7886700" cy="5519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3.1.1 Levels of Virtualization Implementation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082ADA-22A7-651D-B091-B66BDACD4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2033" y="2008084"/>
            <a:ext cx="7886700" cy="399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98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46927-3DEF-6B2C-3C6E-0F3B08A71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E6F4BD-8043-35C6-F5BB-1980C3C0B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0D0265-B234-3EEF-6665-0082EB587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3AF101-D2BA-854B-B619-909CE425C21A}"/>
              </a:ext>
            </a:extLst>
          </p:cNvPr>
          <p:cNvSpPr txBox="1">
            <a:spLocks/>
          </p:cNvSpPr>
          <p:nvPr/>
        </p:nvSpPr>
        <p:spPr>
          <a:xfrm>
            <a:off x="1879340" y="1189631"/>
            <a:ext cx="8433318" cy="6857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3.1.1 Levels of Virtualization Implementation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BBE7D-7677-DA48-F96A-768A68A6C704}"/>
              </a:ext>
            </a:extLst>
          </p:cNvPr>
          <p:cNvSpPr txBox="1">
            <a:spLocks/>
          </p:cNvSpPr>
          <p:nvPr/>
        </p:nvSpPr>
        <p:spPr>
          <a:xfrm>
            <a:off x="967468" y="1875430"/>
            <a:ext cx="10360174" cy="3741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dirty="0"/>
          </a:p>
          <a:p>
            <a:pPr algn="just"/>
            <a:r>
              <a:rPr lang="en-US" sz="4000" u="sng" dirty="0"/>
              <a:t>Traditional Computers:</a:t>
            </a:r>
          </a:p>
          <a:p>
            <a:pPr algn="just"/>
            <a:r>
              <a:rPr lang="en-US" sz="4000" dirty="0"/>
              <a:t>   - A traditional computer runs a host operating system designed specifically for its hardware. This OS directly manages the computer's resources like CPU, memory, and storage.  </a:t>
            </a:r>
          </a:p>
          <a:p>
            <a:pPr algn="just"/>
            <a:endParaRPr lang="en-US" sz="4000" dirty="0"/>
          </a:p>
          <a:p>
            <a:pPr algn="just"/>
            <a:r>
              <a:rPr lang="en-US" sz="4000" u="sng" dirty="0"/>
              <a:t>Virtualized Computers: </a:t>
            </a:r>
          </a:p>
          <a:p>
            <a:pPr algn="just"/>
            <a:r>
              <a:rPr lang="en-US" sz="4000" dirty="0"/>
              <a:t>   - In a virtualized setup, multiple guest operating systems (each managing its own applications) can run on the same hardware independently.  </a:t>
            </a:r>
          </a:p>
          <a:p>
            <a:pPr algn="just"/>
            <a:endParaRPr lang="en-US" sz="4000" dirty="0"/>
          </a:p>
          <a:p>
            <a:pPr algn="just"/>
            <a:r>
              <a:rPr lang="en-US" sz="4000" u="sng" dirty="0"/>
              <a:t>The Role of the Virtualization Layer (Hypervisor/VMM): </a:t>
            </a:r>
          </a:p>
          <a:p>
            <a:pPr algn="just"/>
            <a:r>
              <a:rPr lang="en-US" sz="4000" dirty="0"/>
              <a:t>   - A special software layer called the hypervisor (or VMM) is added to manage these VMs. It creates virtual versions of CPU, memory, and I/O resources, ensuring each VM gets what it needs. 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4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93FBFB-1722-60CF-8DA1-6EC7F6A07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628C165-A595-90A9-65EC-4ED5BB62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3A9DE6-FE57-D868-BB4E-25F485C49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67BBCF-34FA-926A-595B-372B3AA69BAB}"/>
              </a:ext>
            </a:extLst>
          </p:cNvPr>
          <p:cNvSpPr txBox="1">
            <a:spLocks/>
          </p:cNvSpPr>
          <p:nvPr/>
        </p:nvSpPr>
        <p:spPr>
          <a:xfrm>
            <a:off x="2152649" y="1195317"/>
            <a:ext cx="7886700" cy="8673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/>
              <a:t>3.1.1 Levels of Virtualization Implementation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16D8E-A0F7-1B2C-0657-8FF762B8D26E}"/>
              </a:ext>
            </a:extLst>
          </p:cNvPr>
          <p:cNvSpPr txBox="1">
            <a:spLocks/>
          </p:cNvSpPr>
          <p:nvPr/>
        </p:nvSpPr>
        <p:spPr>
          <a:xfrm>
            <a:off x="1101918" y="2062675"/>
            <a:ext cx="8109468" cy="3548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/>
          </a:p>
          <a:p>
            <a:pPr algn="just"/>
            <a:r>
              <a:rPr lang="en-US" u="sng"/>
              <a:t>Types of Virtualization Layers:  </a:t>
            </a:r>
          </a:p>
          <a:p>
            <a:pPr algn="just"/>
            <a:r>
              <a:rPr lang="en-US"/>
              <a:t>   - The virtualization layer can be placed at different points in the system, such as:  </a:t>
            </a:r>
          </a:p>
          <a:p>
            <a:pPr algn="just"/>
            <a:r>
              <a:rPr lang="en-US"/>
              <a:t>   - Instruction Set Architecture (ISA) level</a:t>
            </a:r>
          </a:p>
          <a:p>
            <a:pPr algn="just"/>
            <a:r>
              <a:rPr lang="en-US"/>
              <a:t>   - Hardware level</a:t>
            </a:r>
          </a:p>
          <a:p>
            <a:pPr algn="just"/>
            <a:r>
              <a:rPr lang="en-US"/>
              <a:t>   - Operating system level </a:t>
            </a:r>
          </a:p>
          <a:p>
            <a:pPr algn="just"/>
            <a:r>
              <a:rPr lang="en-US"/>
              <a:t>   - Library support level </a:t>
            </a:r>
          </a:p>
          <a:p>
            <a:pPr algn="just"/>
            <a:r>
              <a:rPr lang="en-US"/>
              <a:t>   - Application level</a:t>
            </a:r>
          </a:p>
          <a:p>
            <a:pPr algn="just"/>
            <a:endParaRPr lang="en-US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52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E517A-3120-6C6E-387A-CCDCDFD9C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A86904-A613-4BD1-56C3-8562B211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EBC231-173C-5C55-C388-0F3F6CDA9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BCF7A-5238-2C9F-9991-DAD3FBA45BD7}"/>
              </a:ext>
            </a:extLst>
          </p:cNvPr>
          <p:cNvSpPr txBox="1">
            <a:spLocks/>
          </p:cNvSpPr>
          <p:nvPr/>
        </p:nvSpPr>
        <p:spPr>
          <a:xfrm>
            <a:off x="1497039" y="1352739"/>
            <a:ext cx="8839200" cy="5567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3.1.1 Levels of Virtualization Implementation</a:t>
            </a:r>
            <a:endParaRPr lang="en-IN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7CB3A0-932D-8D16-5C5B-C317DE706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849" y="1909460"/>
            <a:ext cx="6965579" cy="404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3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C8D1B-2215-7BBF-D132-5BFE6DB94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AA4E08-3C31-A8C4-51AD-B5F29BA1A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52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92BBD0-5F1B-58A2-62E4-F4CADB9CB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39661"/>
            <a:ext cx="12191999" cy="7361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D43DC9-92E0-610A-DD90-18BE81911B78}"/>
              </a:ext>
            </a:extLst>
          </p:cNvPr>
          <p:cNvSpPr txBox="1">
            <a:spLocks/>
          </p:cNvSpPr>
          <p:nvPr/>
        </p:nvSpPr>
        <p:spPr>
          <a:xfrm>
            <a:off x="1879340" y="1352739"/>
            <a:ext cx="8433318" cy="6095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3.1.1 Levels of Virtualization Implementation</a:t>
            </a:r>
            <a:endParaRPr lang="en-IN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81968-A243-1D34-A8A2-59DC96969410}"/>
              </a:ext>
            </a:extLst>
          </p:cNvPr>
          <p:cNvSpPr txBox="1">
            <a:spLocks/>
          </p:cNvSpPr>
          <p:nvPr/>
        </p:nvSpPr>
        <p:spPr>
          <a:xfrm>
            <a:off x="853483" y="2070464"/>
            <a:ext cx="10485032" cy="426719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50" b="1" u="sng" dirty="0"/>
              <a:t>1. Instruction Set Architecture (ISA) Level Virtualization</a:t>
            </a:r>
          </a:p>
          <a:p>
            <a:pPr algn="just"/>
            <a:r>
              <a:rPr lang="en-US" dirty="0"/>
              <a:t>1. Concept:  </a:t>
            </a:r>
          </a:p>
          <a:p>
            <a:pPr algn="just"/>
            <a:r>
              <a:rPr lang="en-US" dirty="0"/>
              <a:t>   - This method emulates one processor's instruction set on a different hardware platform (e.g., running MIPS code on an x86 machine).  </a:t>
            </a:r>
          </a:p>
          <a:p>
            <a:pPr algn="just"/>
            <a:r>
              <a:rPr lang="en-US" dirty="0"/>
              <a:t>2. Process:  </a:t>
            </a:r>
          </a:p>
          <a:p>
            <a:pPr algn="just"/>
            <a:r>
              <a:rPr lang="en-US" dirty="0"/>
              <a:t>   - Uses code interpretation(slow) or dynamic binary translation (faster) to convert instructions from one architecture to another.  </a:t>
            </a:r>
          </a:p>
          <a:p>
            <a:pPr algn="just"/>
            <a:r>
              <a:rPr lang="en-US" dirty="0"/>
              <a:t>3. Benefit:  </a:t>
            </a:r>
          </a:p>
          <a:p>
            <a:pPr algn="just"/>
            <a:r>
              <a:rPr lang="en-US" dirty="0"/>
              <a:t>   - Allows legacy programs written for older processors to run on modern hardware.  </a:t>
            </a:r>
          </a:p>
          <a:p>
            <a:pPr algn="just"/>
            <a:endParaRPr lang="en-US" dirty="0"/>
          </a:p>
          <a:p>
            <a:pPr algn="just"/>
            <a:r>
              <a:rPr lang="en-US" sz="2475" b="1" u="sng" dirty="0"/>
              <a:t>2. Hardware Abstraction Level Virtualization</a:t>
            </a:r>
          </a:p>
          <a:p>
            <a:pPr algn="just"/>
            <a:r>
              <a:rPr lang="en-US" dirty="0"/>
              <a:t>1. Concept:  </a:t>
            </a:r>
          </a:p>
          <a:p>
            <a:pPr algn="just"/>
            <a:r>
              <a:rPr lang="en-US" dirty="0"/>
              <a:t>   - Virtualization is done directly on the bare hardware by creating a virtual hardware environment for VMs.  </a:t>
            </a:r>
          </a:p>
          <a:p>
            <a:pPr algn="just"/>
            <a:r>
              <a:rPr lang="en-US" dirty="0"/>
              <a:t>2. Example:  </a:t>
            </a:r>
          </a:p>
          <a:p>
            <a:pPr algn="just"/>
            <a:r>
              <a:rPr lang="en-US" dirty="0"/>
              <a:t>   - The Xen Hypervisor is an example of hardware-level virtualization that runs Linux or other guest OS applications on x86 machines.  </a:t>
            </a:r>
          </a:p>
          <a:p>
            <a:pPr algn="just"/>
            <a:r>
              <a:rPr lang="en-US" dirty="0"/>
              <a:t>3. Benefit:  </a:t>
            </a:r>
          </a:p>
          <a:p>
            <a:pPr algn="just"/>
            <a:r>
              <a:rPr lang="en-US" dirty="0"/>
              <a:t>   - Boosts hardware utilization by allowing multiple users to share the same physical resources efficiently. 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612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2571</Words>
  <Application>Microsoft Office PowerPoint</Application>
  <PresentationFormat>Widescreen</PresentationFormat>
  <Paragraphs>237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AdvOT72cf81eb.BI</vt:lpstr>
      <vt:lpstr>AdvOTb03e4648.B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BHAVYA DECHAMMA KS</dc:creator>
  <cp:lastModifiedBy>BHAVYA DECHAMMA KS</cp:lastModifiedBy>
  <cp:revision>98</cp:revision>
  <dcterms:created xsi:type="dcterms:W3CDTF">2026-01-27T10:53:17Z</dcterms:created>
  <dcterms:modified xsi:type="dcterms:W3CDTF">2026-01-27T16:35:04Z</dcterms:modified>
</cp:coreProperties>
</file>